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2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849936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8723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7056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0807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06639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8860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82614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732370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03507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05132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176156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791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0351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26227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98812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60319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76268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0300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2400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5301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3114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1711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2274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6318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5595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800"/>
              <a:buFont typeface="Lucida Sans"/>
              <a:buNone/>
              <a:defRPr sz="4800" b="1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 rtl="0">
              <a:spcBef>
                <a:spcPts val="560"/>
              </a:spcBef>
              <a:spcAft>
                <a:spcPts val="0"/>
              </a:spcAft>
              <a:buSzPts val="182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2pPr>
            <a:lvl3pPr lvl="2" algn="ctr" rtl="0">
              <a:spcBef>
                <a:spcPts val="360"/>
              </a:spcBef>
              <a:spcAft>
                <a:spcPts val="0"/>
              </a:spcAft>
              <a:buSzPts val="1710"/>
              <a:buNone/>
              <a:defRPr/>
            </a:lvl3pPr>
            <a:lvl4pPr lvl="3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35915" algn="l" rtl="0">
              <a:spcBef>
                <a:spcPts val="520"/>
              </a:spcBef>
              <a:spcAft>
                <a:spcPts val="0"/>
              </a:spcAft>
              <a:buSzPts val="1690"/>
              <a:buChar char="⬜"/>
              <a:defRPr sz="2600"/>
            </a:lvl1pPr>
            <a:lvl2pPr marL="914400" lvl="1" indent="-350519" algn="l" rtl="0">
              <a:spcBef>
                <a:spcPts val="480"/>
              </a:spcBef>
              <a:spcAft>
                <a:spcPts val="0"/>
              </a:spcAft>
              <a:buSzPts val="1920"/>
              <a:buChar char="◼"/>
              <a:defRPr sz="2400"/>
            </a:lvl2pPr>
            <a:lvl3pPr marL="1371600" lvl="2" indent="-349250" algn="l" rtl="0">
              <a:spcBef>
                <a:spcPts val="400"/>
              </a:spcBef>
              <a:spcAft>
                <a:spcPts val="0"/>
              </a:spcAft>
              <a:buSzPts val="1900"/>
              <a:buChar char="▫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◾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35915" algn="l" rtl="0">
              <a:spcBef>
                <a:spcPts val="520"/>
              </a:spcBef>
              <a:spcAft>
                <a:spcPts val="0"/>
              </a:spcAft>
              <a:buSzPts val="1690"/>
              <a:buChar char="⬜"/>
              <a:defRPr sz="2600"/>
            </a:lvl1pPr>
            <a:lvl2pPr marL="914400" lvl="1" indent="-350519" algn="l" rtl="0">
              <a:spcBef>
                <a:spcPts val="480"/>
              </a:spcBef>
              <a:spcAft>
                <a:spcPts val="0"/>
              </a:spcAft>
              <a:buSzPts val="1920"/>
              <a:buChar char="◼"/>
              <a:defRPr sz="2400"/>
            </a:lvl2pPr>
            <a:lvl3pPr marL="1371600" lvl="2" indent="-349250" algn="l" rtl="0">
              <a:spcBef>
                <a:spcPts val="400"/>
              </a:spcBef>
              <a:spcAft>
                <a:spcPts val="0"/>
              </a:spcAft>
              <a:buSzPts val="1900"/>
              <a:buChar char="▫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◾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DCC577"/>
              </a:buClr>
              <a:buSzPts val="4800"/>
              <a:buFont typeface="Lucida Sans"/>
              <a:buNone/>
              <a:defRPr sz="4800" b="1" cap="none">
                <a:solidFill>
                  <a:srgbClr val="DCC577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SzPts val="13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SzPts val="152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02895" algn="l" rtl="0">
              <a:spcBef>
                <a:spcPts val="360"/>
              </a:spcBef>
              <a:spcAft>
                <a:spcPts val="0"/>
              </a:spcAft>
              <a:buSzPts val="1170"/>
              <a:buChar char="⬜"/>
              <a:defRPr/>
            </a:lvl1pPr>
            <a:lvl2pPr marL="914400" lvl="1" indent="-320040" algn="l" rtl="0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2pPr>
            <a:lvl3pPr marL="1371600" lvl="2" indent="-337185" algn="l" rtl="0">
              <a:spcBef>
                <a:spcPts val="360"/>
              </a:spcBef>
              <a:spcAft>
                <a:spcPts val="0"/>
              </a:spcAft>
              <a:buSzPts val="1710"/>
              <a:buChar char="▫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◾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02895" algn="l" rtl="0">
              <a:spcBef>
                <a:spcPts val="360"/>
              </a:spcBef>
              <a:spcAft>
                <a:spcPts val="0"/>
              </a:spcAft>
              <a:buSzPts val="1170"/>
              <a:buChar char="⬜"/>
              <a:defRPr/>
            </a:lvl1pPr>
            <a:lvl2pPr marL="914400" lvl="1" indent="-320040" algn="l" rtl="0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2pPr>
            <a:lvl3pPr marL="1371600" lvl="2" indent="-337185" algn="l" rtl="0">
              <a:spcBef>
                <a:spcPts val="360"/>
              </a:spcBef>
              <a:spcAft>
                <a:spcPts val="0"/>
              </a:spcAft>
              <a:buSzPts val="1710"/>
              <a:buChar char="▫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◾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 rot="5400000">
            <a:off x="2217750" y="-160350"/>
            <a:ext cx="47085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02895" algn="l" rtl="0">
              <a:spcBef>
                <a:spcPts val="360"/>
              </a:spcBef>
              <a:spcAft>
                <a:spcPts val="0"/>
              </a:spcAft>
              <a:buSzPts val="1170"/>
              <a:buChar char="⬜"/>
              <a:defRPr/>
            </a:lvl1pPr>
            <a:lvl2pPr marL="914400" lvl="1" indent="-320040" algn="l" rtl="0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2pPr>
            <a:lvl3pPr marL="1371600" lvl="2" indent="-337185" algn="l" rtl="0">
              <a:spcBef>
                <a:spcPts val="360"/>
              </a:spcBef>
              <a:spcAft>
                <a:spcPts val="0"/>
              </a:spcAft>
              <a:buSzPts val="1710"/>
              <a:buChar char="▫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◾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1828800" y="609600"/>
            <a:ext cx="5486400" cy="5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0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2000"/>
              <a:buFont typeface="Lucida Sans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>
            <a:spLocks noGrp="1"/>
          </p:cNvSpPr>
          <p:nvPr>
            <p:ph type="pic" idx="2"/>
          </p:nvPr>
        </p:nvSpPr>
        <p:spPr>
          <a:xfrm>
            <a:off x="1828800" y="1831975"/>
            <a:ext cx="5486400" cy="3962400"/>
          </a:xfrm>
          <a:prstGeom prst="rect">
            <a:avLst/>
          </a:prstGeom>
          <a:solidFill>
            <a:schemeClr val="dk2"/>
          </a:solidFill>
          <a:ln w="4445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190500" dist="228600" dir="2700000" sy="90000">
              <a:srgbClr val="000000">
                <a:alpha val="2471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F9F9F9"/>
              </a:buClr>
              <a:buSzPts val="2080"/>
              <a:buFont typeface="Noto Sans Symbols"/>
              <a:buNone/>
              <a:defRPr sz="3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R="0" lvl="1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R="0" lvl="2" algn="l" rtl="0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090"/>
              <a:buFont typeface="Noto Sans Symbols"/>
              <a:buChar char="▫"/>
              <a:defRPr sz="22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◾"/>
              <a:defRPr sz="20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R="0" lvl="7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1828800" y="1166787"/>
            <a:ext cx="5486400" cy="5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/>
          <a:lstStyle>
            <a:lvl1pPr marL="457200" lvl="0" indent="-228600" algn="ctr" rtl="0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marL="914400" lvl="1" indent="-289560" algn="l" rtl="0">
              <a:spcBef>
                <a:spcPts val="240"/>
              </a:spcBef>
              <a:spcAft>
                <a:spcPts val="0"/>
              </a:spcAft>
              <a:buSzPts val="960"/>
              <a:buChar char="◼"/>
              <a:defRPr sz="1200"/>
            </a:lvl2pPr>
            <a:lvl3pPr marL="1371600" lvl="2" indent="-288925" algn="l" rtl="0">
              <a:spcBef>
                <a:spcPts val="200"/>
              </a:spcBef>
              <a:spcAft>
                <a:spcPts val="0"/>
              </a:spcAft>
              <a:buSzPts val="950"/>
              <a:buChar char="▫"/>
              <a:defRPr sz="1000"/>
            </a:lvl3pPr>
            <a:lvl4pPr marL="1828800" lvl="3" indent="-285750" algn="l" rtl="0">
              <a:spcBef>
                <a:spcPts val="180"/>
              </a:spcBef>
              <a:spcAft>
                <a:spcPts val="0"/>
              </a:spcAft>
              <a:buSzPts val="900"/>
              <a:buChar char="•"/>
              <a:defRPr sz="900"/>
            </a:lvl4pPr>
            <a:lvl5pPr marL="2286000" lvl="4" indent="-285750" algn="l" rtl="0">
              <a:spcBef>
                <a:spcPts val="180"/>
              </a:spcBef>
              <a:spcAft>
                <a:spcPts val="0"/>
              </a:spcAft>
              <a:buSzPts val="900"/>
              <a:buChar char="◾"/>
              <a:defRPr sz="9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4DB8A"/>
              </a:buClr>
              <a:buSzPts val="2200"/>
              <a:buFont typeface="Lucida Sans"/>
              <a:buNone/>
              <a:defRPr sz="2200" b="0">
                <a:solidFill>
                  <a:srgbClr val="F4DB8A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3008400" cy="46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SzPts val="95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2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35915" algn="l" rtl="0">
              <a:spcBef>
                <a:spcPts val="520"/>
              </a:spcBef>
              <a:spcAft>
                <a:spcPts val="0"/>
              </a:spcAft>
              <a:buSzPts val="1690"/>
              <a:buChar char="⬜"/>
              <a:defRPr sz="2600"/>
            </a:lvl1pPr>
            <a:lvl2pPr marL="914400" lvl="1" indent="-350519" algn="l" rtl="0">
              <a:spcBef>
                <a:spcPts val="480"/>
              </a:spcBef>
              <a:spcAft>
                <a:spcPts val="0"/>
              </a:spcAft>
              <a:buSzPts val="1920"/>
              <a:buChar char="◼"/>
              <a:defRPr sz="2400"/>
            </a:lvl2pPr>
            <a:lvl3pPr marL="1371600" lvl="2" indent="-361314" algn="l" rtl="0">
              <a:spcBef>
                <a:spcPts val="440"/>
              </a:spcBef>
              <a:spcAft>
                <a:spcPts val="0"/>
              </a:spcAft>
              <a:buSzPts val="2090"/>
              <a:buChar char="▫"/>
              <a:defRPr sz="22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◾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00" cy="7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156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SzPts val="171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645025" y="1535112"/>
            <a:ext cx="4041900" cy="7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156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SzPts val="171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3"/>
          </p:nvPr>
        </p:nvSpPr>
        <p:spPr>
          <a:xfrm>
            <a:off x="457200" y="2362200"/>
            <a:ext cx="4040100" cy="37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7660" algn="l" rtl="0">
              <a:spcBef>
                <a:spcPts val="480"/>
              </a:spcBef>
              <a:spcAft>
                <a:spcPts val="0"/>
              </a:spcAft>
              <a:buSzPts val="1560"/>
              <a:buChar char="⬜"/>
              <a:defRPr sz="2400"/>
            </a:lvl1pPr>
            <a:lvl2pPr marL="914400" lvl="1" indent="-330200" algn="l" rtl="0">
              <a:spcBef>
                <a:spcPts val="400"/>
              </a:spcBef>
              <a:spcAft>
                <a:spcPts val="0"/>
              </a:spcAft>
              <a:buSzPts val="1600"/>
              <a:buChar char="◼"/>
              <a:defRPr sz="2000"/>
            </a:lvl2pPr>
            <a:lvl3pPr marL="1371600" lvl="2" indent="-337185" algn="l" rtl="0">
              <a:spcBef>
                <a:spcPts val="360"/>
              </a:spcBef>
              <a:spcAft>
                <a:spcPts val="0"/>
              </a:spcAft>
              <a:buSzPts val="1710"/>
              <a:buChar char="▫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◾"/>
              <a:defRPr sz="16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4"/>
          </p:nvPr>
        </p:nvSpPr>
        <p:spPr>
          <a:xfrm>
            <a:off x="4645025" y="2362200"/>
            <a:ext cx="4041900" cy="37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7660" algn="l" rtl="0">
              <a:spcBef>
                <a:spcPts val="480"/>
              </a:spcBef>
              <a:spcAft>
                <a:spcPts val="0"/>
              </a:spcAft>
              <a:buSzPts val="1560"/>
              <a:buChar char="⬜"/>
              <a:defRPr sz="2400"/>
            </a:lvl1pPr>
            <a:lvl2pPr marL="914400" lvl="1" indent="-330200" algn="l" rtl="0">
              <a:spcBef>
                <a:spcPts val="400"/>
              </a:spcBef>
              <a:spcAft>
                <a:spcPts val="0"/>
              </a:spcAft>
              <a:buSzPts val="1600"/>
              <a:buChar char="◼"/>
              <a:defRPr sz="2000"/>
            </a:lvl2pPr>
            <a:lvl3pPr marL="1371600" lvl="2" indent="-337185" algn="l" rtl="0">
              <a:spcBef>
                <a:spcPts val="360"/>
              </a:spcBef>
              <a:spcAft>
                <a:spcPts val="0"/>
              </a:spcAft>
              <a:buSzPts val="1710"/>
              <a:buChar char="▫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◾"/>
              <a:defRPr sz="16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⚫"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  <a:defRPr sz="410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4170" algn="l" rtl="0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  <a:defRPr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914400" marR="0" lvl="1" indent="-35051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1371600" marR="0" lvl="2" indent="-361314" algn="l" rtl="0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090"/>
              <a:buFont typeface="Noto Sans Symbols"/>
              <a:buChar char="▫"/>
              <a:defRPr sz="22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◾"/>
              <a:defRPr sz="20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3657600" marR="0" lvl="7" indent="-31750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4114800" marR="0" lvl="8" indent="-31750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  <a:defRPr sz="410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4170" algn="l" rtl="0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  <a:defRPr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914400" marR="0" lvl="1" indent="-35051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1371600" marR="0" lvl="2" indent="-361314" algn="l" rtl="0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090"/>
              <a:buFont typeface="Noto Sans Symbols"/>
              <a:buChar char="▫"/>
              <a:defRPr sz="22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◾"/>
              <a:defRPr sz="20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3657600" marR="0" lvl="7" indent="-31750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4114800" marR="0" lvl="8" indent="-31750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⚫"/>
              <a:defRPr sz="1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sz="1200" b="0" i="0" u="none" strike="noStrike" cap="non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ctrTitle" idx="4294967295"/>
          </p:nvPr>
        </p:nvSpPr>
        <p:spPr>
          <a:xfrm>
            <a:off x="414337" y="1365250"/>
            <a:ext cx="8242200" cy="20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800"/>
              <a:buFont typeface="Lucida Sans"/>
              <a:buNone/>
            </a:pPr>
            <a:r>
              <a:rPr lang="en-US" sz="4800" dirty="0" smtClean="0"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AKADEMIA PROFESIONALE ELITA</a:t>
            </a:r>
            <a:endParaRPr sz="4800" b="1" i="0" u="none" strike="noStrike" cap="none" dirty="0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91" name="Google Shape;91;p14"/>
          <p:cNvSpPr txBox="1">
            <a:spLocks noGrp="1"/>
          </p:cNvSpPr>
          <p:nvPr>
            <p:ph type="subTitle" idx="1"/>
          </p:nvPr>
        </p:nvSpPr>
        <p:spPr>
          <a:xfrm>
            <a:off x="1371600" y="333216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20"/>
              <a:buNone/>
            </a:pPr>
            <a:endParaRPr lang="en-US" dirty="0" smtClean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20"/>
              <a:buNone/>
            </a:pPr>
            <a:endParaRPr lang="en-US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20"/>
              <a:buNone/>
            </a:pPr>
            <a:endParaRPr lang="en-US" dirty="0" smtClean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20"/>
              <a:buNone/>
            </a:pPr>
            <a:r>
              <a:rPr lang="en-US" dirty="0" err="1" smtClean="0"/>
              <a:t>Prof.Dritan</a:t>
            </a:r>
            <a:r>
              <a:rPr lang="en-US" dirty="0" smtClean="0"/>
              <a:t> </a:t>
            </a:r>
            <a:r>
              <a:rPr lang="en-US" dirty="0" err="1" smtClean="0"/>
              <a:t>Broka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>
            <a:spLocks noGrp="1"/>
          </p:cNvSpPr>
          <p:nvPr>
            <p:ph type="title" idx="4294967295"/>
          </p:nvPr>
        </p:nvSpPr>
        <p:spPr>
          <a:xfrm>
            <a:off x="450850" y="103187"/>
            <a:ext cx="8242200" cy="13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3690"/>
              <a:buFont typeface="Lucida Sans"/>
              <a:buNone/>
            </a:pPr>
            <a: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Cfare eshte tregtia?</a:t>
            </a:r>
            <a:b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</a:br>
            <a:endParaRPr sz="369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45" name="Google Shape;14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Veprimtari ekonomike, që përfshin shpërndarjen e këmbimin e mallrave dhe sherbimeve me para sipas çmimit dhe që lidh prodhimin me konsumin;</a:t>
            </a:r>
            <a:endParaRPr/>
          </a:p>
          <a:p>
            <a:pPr marL="548640" marR="0" lvl="0" indent="-295910" algn="l" rtl="0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>
            <a:spLocks noGrp="1"/>
          </p:cNvSpPr>
          <p:nvPr>
            <p:ph type="title" idx="4294967295"/>
          </p:nvPr>
        </p:nvSpPr>
        <p:spPr>
          <a:xfrm>
            <a:off x="450850" y="268287"/>
            <a:ext cx="8242200" cy="11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lang="en-US" sz="410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Cfare eshte biznesi?</a:t>
            </a:r>
            <a:endParaRPr sz="410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51" name="Google Shape;151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Nje biznes mund te definohet si nje organizate qe ofron mallrat dhe sherbimet per te tjeret qe duan apo kane nevoje per to.</a:t>
            </a:r>
            <a:endParaRPr/>
          </a:p>
          <a:p>
            <a:pPr marL="548640" marR="0" lvl="0" indent="-295910" algn="l" rtl="0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>
            <a:spLocks noGrp="1"/>
          </p:cNvSpPr>
          <p:nvPr>
            <p:ph type="title" idx="4294967295"/>
          </p:nvPr>
        </p:nvSpPr>
        <p:spPr>
          <a:xfrm>
            <a:off x="450850" y="103187"/>
            <a:ext cx="8242200" cy="13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3690"/>
              <a:buFont typeface="Lucida Sans"/>
              <a:buNone/>
            </a:pPr>
            <a: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Çfarë është sipërmarrja?</a:t>
            </a:r>
            <a:b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</a:br>
            <a:endParaRPr sz="369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57" name="Google Shape;157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Sipas një përkufizimi, sipërmarrja është proçesi i krijimit të vlerës duke kombinuar burimet për të zbuluar dhe shfrytëzuar mundësitë. Zbulimi i mundësive është çelësi kryesor i sipërmarrjes. 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Përkufizimet e sipërmarrjes kanë në themel të tyre elementin e krijimit. Kur dëgjojmë fjalën sipërmarrje gjithmonë na vjen në mendje se diçka e re është ndërtuar. Sipërmarrja mund të jetë një biznes ose një organizatë që i shërben një qëllimi të caktuar.</a:t>
            </a:r>
            <a:endParaRPr/>
          </a:p>
          <a:p>
            <a:pPr marL="548640" marR="0" lvl="0" indent="-295910" algn="l" rtl="0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NISMA/IDEJA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STUDIMI I TREGUT NESE KA NEVOJ PER ATE PRODUKT OSE SHERBIM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MBAS STUDIMIT TE TREGUT DUHET REALIZUAR STUDIMI I MUNDESIVE PER TA VENE NE ZBATIM ATE PRODUKT OSE SHERBIM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REALIZIMI I NJE PLANI BIZNESI TE DETAJUAR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EGZEKUTIMI</a:t>
            </a:r>
            <a:endParaRPr/>
          </a:p>
        </p:txBody>
      </p:sp>
      <p:sp>
        <p:nvSpPr>
          <p:cNvPr id="163" name="Google Shape;163;p26"/>
          <p:cNvSpPr txBox="1">
            <a:spLocks noGrp="1"/>
          </p:cNvSpPr>
          <p:nvPr>
            <p:ph type="title" idx="4294967295"/>
          </p:nvPr>
        </p:nvSpPr>
        <p:spPr>
          <a:xfrm>
            <a:off x="450850" y="-176212"/>
            <a:ext cx="8242200" cy="20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3690"/>
              <a:buFont typeface="Lucida Sans"/>
              <a:buNone/>
            </a:pPr>
            <a: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Qe te hapni ose te menaxhoni nje biznes ne menyre te suksesshme…</a:t>
            </a:r>
            <a:endParaRPr sz="369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>
            <a:spLocks noGrp="1"/>
          </p:cNvSpPr>
          <p:nvPr>
            <p:ph type="title" idx="4294967295"/>
          </p:nvPr>
        </p:nvSpPr>
        <p:spPr>
          <a:xfrm>
            <a:off x="450850" y="103187"/>
            <a:ext cx="82422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3690"/>
              <a:buFont typeface="Lucida Sans"/>
              <a:buNone/>
            </a:pPr>
            <a: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PER CFARE DUHET TE JENI TE PERGATITUR…</a:t>
            </a:r>
            <a:endParaRPr sz="369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69" name="Google Shape;169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NISMA/ IDEJA MUNDESISHT TE JETE RISI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TE DINI TE REALIZONI NJE STUDIM TREGU TE SUKSESSHEM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STUDIMI I MUNDESIVE TUAJA FINANCIARE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Ne kete pike perfshihet dhe menaxhimi I suksesshem te procedures te aplikimit per kredi bankare apo projekte te ndryshme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8"/>
          <p:cNvSpPr txBox="1">
            <a:spLocks noGrp="1"/>
          </p:cNvSpPr>
          <p:nvPr>
            <p:ph type="title" idx="4294967295"/>
          </p:nvPr>
        </p:nvSpPr>
        <p:spPr>
          <a:xfrm>
            <a:off x="450850" y="103187"/>
            <a:ext cx="82422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3690"/>
              <a:buFont typeface="Lucida Sans"/>
              <a:buNone/>
            </a:pPr>
            <a: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PER CFARE DUHET TE JENI TE PERGATITUR…</a:t>
            </a:r>
            <a:endParaRPr sz="369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75" name="Google Shape;175;p2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HARTIMI I NJE PLANI BIZNESI TE SUKSESSHEM DUKE U BAZUAR NE STUDIMIN E TREGUT EDHE STUDIMIN E MUNDESIVE TUAJA FINANCIARE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EKZEKUTIMI I PLANIT TE BIZNESIT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Te jeni I pergatiteni per mardhenien me klientet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Te jeni I pergatitur per te foluren zyrtare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Te keni nje oratori te zhvilluar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9"/>
          <p:cNvSpPr txBox="1">
            <a:spLocks noGrp="1"/>
          </p:cNvSpPr>
          <p:nvPr>
            <p:ph type="title" idx="4294967295"/>
          </p:nvPr>
        </p:nvSpPr>
        <p:spPr>
          <a:xfrm>
            <a:off x="450850" y="103187"/>
            <a:ext cx="82422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3690"/>
              <a:buFont typeface="Lucida Sans"/>
              <a:buNone/>
            </a:pPr>
            <a: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PER CFARE DUHET TE JENI TE PERGATITUR…</a:t>
            </a:r>
            <a:endParaRPr sz="369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81" name="Google Shape;181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47687" marR="0" lvl="0" indent="-41116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Te keni bazat e finances dhe taksave te shtetit </a:t>
            </a:r>
            <a:endParaRPr/>
          </a:p>
          <a:p>
            <a:pPr marL="547687" marR="0" lvl="0" indent="-411162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Te keni njohuri mbi marketingun</a:t>
            </a:r>
            <a:endParaRPr/>
          </a:p>
          <a:p>
            <a:pPr marL="547687" marR="0" lvl="0" indent="-411162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Te keni njohuri mbi eksportet dhe tregtine nderkombetare</a:t>
            </a:r>
            <a:endParaRPr/>
          </a:p>
          <a:p>
            <a:pPr marL="547687" marR="0" lvl="0" indent="-411162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Te jeni I njohtur me termat ligjore per mbarvajtjen e biznesit, licensim etj</a:t>
            </a:r>
            <a:endParaRPr/>
          </a:p>
          <a:p>
            <a:pPr marL="547687" marR="0" lvl="0" indent="-411162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Te aftesoheni ne anen menaxheriale</a:t>
            </a:r>
            <a:endParaRPr/>
          </a:p>
          <a:p>
            <a:pPr marL="547687" marR="0" lvl="0" indent="-411162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Te menaxhoni ne menyren e duhur burimet njerzore</a:t>
            </a:r>
            <a:endParaRPr/>
          </a:p>
          <a:p>
            <a:pPr marL="547687" marR="0" lvl="0" indent="-411162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Te realizoni praktiken e biznesit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endParaRPr sz="4100" b="1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87" name="Google Shape;187;p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 dirty="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MBAS </a:t>
            </a:r>
            <a:r>
              <a:rPr lang="en-US" sz="2800" b="0" i="0" u="none" dirty="0" smtClean="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GJITHE </a:t>
            </a:r>
            <a:r>
              <a:rPr lang="en-US" sz="2800" b="0" i="0" u="none" dirty="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PIKAVE TE CILAT CITUAM JU JENI GATI TE STARTONI BIZNESIN TUAJ OSE TE MERRNI NJE POST DREJTUES EDHE MENAXHERIAL NE NJE BIZNES TJETER…</a:t>
            </a:r>
            <a:endParaRPr dirty="0"/>
          </a:p>
          <a:p>
            <a:pPr marL="548640" marR="0" lvl="0" indent="-295910" algn="l" rtl="0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 dirty="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1"/>
          <p:cNvSpPr txBox="1">
            <a:spLocks noGrp="1"/>
          </p:cNvSpPr>
          <p:nvPr>
            <p:ph type="title" idx="4294967295"/>
          </p:nvPr>
        </p:nvSpPr>
        <p:spPr>
          <a:xfrm>
            <a:off x="450850" y="268287"/>
            <a:ext cx="8242200" cy="11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lang="en-US" sz="410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KUJDES!!!</a:t>
            </a:r>
            <a:endParaRPr sz="410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93" name="Google Shape;193;p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47687" marR="0" lvl="0" indent="-41116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QE TE BEHENI NJE BIZNESMEN I SUKSESSHEM APO NJE MENAXHER I SUKSESSHEM DUHET TE KENI PARASYSH :</a:t>
            </a:r>
            <a:endParaRPr/>
          </a:p>
          <a:p>
            <a:pPr marL="547687" marR="0" lvl="0" indent="-411162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1.Lufta ne sektorin e biznesit eshte e gjate e rendesishme dhe e ashper :</a:t>
            </a:r>
            <a:endParaRPr/>
          </a:p>
          <a:p>
            <a:pPr marL="547687" marR="0" lvl="0" indent="-411162" algn="ctr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1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NUK DUHET TE DOREZOHENI KURR!!!</a:t>
            </a:r>
            <a:endParaRPr/>
          </a:p>
          <a:p>
            <a:pPr marL="547687" marR="0" lvl="0" indent="-411162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Nese humbni betejen , kjo tu sherbej per te perkryer luften dhe per te fituar betejen e radhes…</a:t>
            </a:r>
            <a:endParaRPr/>
          </a:p>
          <a:p>
            <a:pPr marL="547687" marR="0" lvl="0" indent="-411162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Celsi I fitores ne biznes : te qenit I pergatitur, edhe MOSDEMORALIZIMI…</a:t>
            </a:r>
            <a:endParaRPr/>
          </a:p>
          <a:p>
            <a:pPr marL="548640" marR="0" lvl="0" indent="-295910" algn="l" rtl="0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2"/>
          <p:cNvSpPr txBox="1">
            <a:spLocks noGrp="1"/>
          </p:cNvSpPr>
          <p:nvPr>
            <p:ph type="title" idx="4294967295"/>
          </p:nvPr>
        </p:nvSpPr>
        <p:spPr>
          <a:xfrm>
            <a:off x="450850" y="268287"/>
            <a:ext cx="8242200" cy="11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lang="en-US" sz="410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KUJDES!!!</a:t>
            </a:r>
            <a:endParaRPr sz="410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99" name="Google Shape;199;p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CELSI I DYTE : KUDO QE DO JU JEPET BESIMI PER TE PUNUAR PUNONI SI PER VETEN TUAJ…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CELSI I TRETE :</a:t>
            </a:r>
            <a:endParaRPr/>
          </a:p>
          <a:p>
            <a:pPr marL="547687" marR="0" lvl="0" indent="-411162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1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MOS HARRONI RRUGA E SUKSESIT KALON NGA AJO E DESHTIMIT…</a:t>
            </a:r>
            <a:endParaRPr/>
          </a:p>
          <a:p>
            <a:pPr marL="548640" marR="0" lvl="0" indent="-295910" algn="l" rtl="0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1" i="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endParaRPr sz="4100" b="1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2 FORMAT KRYESORE TË PUNËSIMIT :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 strike="noStrike" cap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1.PUNËSIMI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 strike="noStrike" cap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2.VETËPUNËSIMI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3"/>
          <p:cNvSpPr txBox="1">
            <a:spLocks noGrp="1"/>
          </p:cNvSpPr>
          <p:nvPr>
            <p:ph type="title" idx="4294967295"/>
          </p:nvPr>
        </p:nvSpPr>
        <p:spPr>
          <a:xfrm>
            <a:off x="450850" y="268287"/>
            <a:ext cx="8242200" cy="11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lang="en-US" sz="410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	ANALIZA SWOT</a:t>
            </a:r>
            <a:endParaRPr sz="410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pic>
        <p:nvPicPr>
          <p:cNvPr id="205" name="Google Shape;205;p33" descr="C:\Users\C.R.C\Desktop\Swot_analiza.pn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479675" y="1600200"/>
            <a:ext cx="4184700" cy="470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4"/>
          <p:cNvSpPr txBox="1">
            <a:spLocks noGrp="1"/>
          </p:cNvSpPr>
          <p:nvPr>
            <p:ph type="title" idx="4294967295"/>
          </p:nvPr>
        </p:nvSpPr>
        <p:spPr>
          <a:xfrm>
            <a:off x="450850" y="103187"/>
            <a:ext cx="8242200" cy="1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3690"/>
              <a:buFont typeface="Lucida Sans"/>
              <a:buNone/>
            </a:pPr>
            <a: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/>
            </a:r>
            <a:b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</a:br>
            <a: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/>
            </a:r>
            <a:b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</a:br>
            <a: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/>
            </a:r>
            <a:b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</a:br>
            <a: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2.Startimi I një ojf-je</a:t>
            </a:r>
            <a:b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</a:br>
            <a:r>
              <a:rPr lang="en-US" sz="3690" b="0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PROJEKTET PËR GRANDE</a:t>
            </a:r>
            <a: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/>
            </a:r>
            <a:b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</a:br>
            <a: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/>
            </a:r>
            <a:b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</a:br>
            <a: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/>
            </a:r>
            <a:b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</a:br>
            <a:endParaRPr sz="369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11" name="Google Shape;211;p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⬜"/>
            </a:pPr>
            <a:r>
              <a:rPr lang="en-US" sz="26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Për të arritur deri tek projektet për grande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⬜"/>
            </a:pPr>
            <a:r>
              <a:rPr lang="en-US" sz="26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1.Duhet te realizojme nje program strategjik duke listuar objektivat dhe qellimet perkatese qe kemi per te realizuar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⬜"/>
            </a:pPr>
            <a:r>
              <a:rPr lang="en-US" sz="26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Pergjigjuni ketyre pyetjeve :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⬜"/>
            </a:pPr>
            <a:r>
              <a:rPr lang="en-US" sz="26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1.Deshiroj te merem me projektet e shoqerise civile? ( Duhet te merrni parasysh kur te pergjigjeni qe jeni individ ideator, organizativ, keni deshire te merreni me problemet shoqerore)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⬜"/>
            </a:pPr>
            <a:r>
              <a:rPr lang="en-US" sz="26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2.Deshiroj te marr pjese si individ apo si organizat?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endParaRPr sz="4100" b="1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17" name="Google Shape;217;p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3.Ne cfare fushe kam kapacitete me te medha per tu perqendruar? ( cfare kerkojne donatoret)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4.Mund te gjej kapacitete shtese per te ngritur grupin tim te punes?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5.Gjykoni pak koston oportune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6.Dilni ne nje perfundim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6"/>
          <p:cNvSpPr txBox="1">
            <a:spLocks noGrp="1"/>
          </p:cNvSpPr>
          <p:nvPr>
            <p:ph type="title" idx="4294967295"/>
          </p:nvPr>
        </p:nvSpPr>
        <p:spPr>
          <a:xfrm>
            <a:off x="450850" y="268287"/>
            <a:ext cx="8242200" cy="11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lang="en-US" sz="4100" b="0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FILLIMI RRUGES</a:t>
            </a:r>
            <a:endParaRPr sz="410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23" name="Google Shape;223;p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Nese do merrni pjese ne kete treg si organizat :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1.Interesohuni mbi procedurat dhe kostot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2. Filloni pergatitjet per te ngritur grupin e punes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3. Hapeni OJF 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4.Monitoroni donatoret dhe filloni aplikoni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7"/>
          <p:cNvSpPr txBox="1">
            <a:spLocks noGrp="1"/>
          </p:cNvSpPr>
          <p:nvPr>
            <p:ph type="title" idx="4294967295"/>
          </p:nvPr>
        </p:nvSpPr>
        <p:spPr>
          <a:xfrm>
            <a:off x="450850" y="268287"/>
            <a:ext cx="8242200" cy="11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lang="en-US" sz="4100" b="0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ORGANIZATA PORTALE</a:t>
            </a:r>
            <a:endParaRPr sz="410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29" name="Google Shape;229;p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Banka Boterore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Ministrite e Ndryshme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Co-plan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Ambasadat e ndryshme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Komisjoni Europian   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Partneret Shqiperi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Levizja Albania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Mundesi.al , etj…</a:t>
            </a:r>
            <a:endParaRPr/>
          </a:p>
          <a:p>
            <a:pPr marL="548640" marR="0" lvl="0" indent="-295910" algn="l" rtl="0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 idx="4294967295"/>
          </p:nvPr>
        </p:nvSpPr>
        <p:spPr>
          <a:xfrm>
            <a:off x="450850" y="268287"/>
            <a:ext cx="8242200" cy="11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lang="en-US" sz="410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PUNËSIMI </a:t>
            </a:r>
            <a:endParaRPr sz="410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03" name="Google Shape;103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1.Punësimi në institucione shtetërore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2.Punësimi në institucione private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3.Punësimi në organizata jo fitimprurëse dhe të tjera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 idx="4294967295"/>
          </p:nvPr>
        </p:nvSpPr>
        <p:spPr>
          <a:xfrm>
            <a:off x="450850" y="-176212"/>
            <a:ext cx="8242200" cy="160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3690"/>
              <a:buFont typeface="Lucida Sans"/>
              <a:buNone/>
            </a:pPr>
            <a: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Për të patur një punësim të suksesshëm…</a:t>
            </a:r>
            <a:br>
              <a:rPr lang="en-US" sz="369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</a:br>
            <a:endParaRPr sz="369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1.Cfare mundësisht ofrohen në Shqipri? (në qyetein tim)…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Shëmbuj : 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profesione : elektricist,mekanik,profesinist druri,hidraulik,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IT, profesionit elektronike, profesionist rrjetesh etj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 strike="noStrike" cap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Këshilloj : Hapni diapazonin e mendimit,  mos rrini tek mendimi standart..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endParaRPr sz="4100" b="1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15" name="Google Shape;115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⬜"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Cfarë pune unë mund të realizoj ?</a:t>
            </a:r>
            <a:endParaRPr/>
          </a:p>
          <a:p>
            <a:pPr marL="547687" marR="0" lvl="0" indent="-29559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 strike="noStrike" cap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Kjo duhet të vlersohet sa më objektivisht dhe në bazë të rrethanave dhe kapaciteteve…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endParaRPr sz="4100" b="1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21" name="Google Shape;121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Cfarë pune realizoj me dëshirë?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 strike="noStrike" cap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Dëshira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Pasjoni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Njohuritë jetësore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etj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>
            <a:spLocks noGrp="1"/>
          </p:cNvSpPr>
          <p:nvPr>
            <p:ph type="title" idx="4294967295"/>
          </p:nvPr>
        </p:nvSpPr>
        <p:spPr>
          <a:xfrm>
            <a:off x="450850" y="268287"/>
            <a:ext cx="8242200" cy="11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lang="en-US" sz="410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RIKUALIFIKIMI</a:t>
            </a:r>
            <a:endParaRPr sz="410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27" name="Google Shape;127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47687" marR="0" lvl="0" indent="-41116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MOS KINI FRIKË TË MERRNI NISMA RIKUALIFKUESE PËR TË ARRITUR OBJEKTIVAT EDHE QËLLIMET…</a:t>
            </a:r>
            <a:endParaRPr/>
          </a:p>
          <a:p>
            <a:pPr marL="547687" marR="0" lvl="0" indent="-411162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 strike="noStrike" cap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marL="547687" marR="0" lvl="0" indent="-411162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Pika e cila harrojmë : Arsimi nuk është azgjë më shumë ose më pak se përgatitja jonë për tu përballur me tregun e punës</a:t>
            </a:r>
            <a:endParaRPr/>
          </a:p>
          <a:p>
            <a:pPr marL="547687" marR="0" lvl="0" indent="-411162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 strike="noStrike" cap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marL="547687" marR="0" lvl="0" indent="-411162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RIKUALIFIKOHU NDËRMJET : kurseve,shkollave profesionale,praktikave të ndryshme…</a:t>
            </a:r>
            <a:endParaRPr/>
          </a:p>
          <a:p>
            <a:pPr marL="548640" marR="0" lvl="0" indent="-295910" algn="l" rtl="0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>
            <a:spLocks noGrp="1"/>
          </p:cNvSpPr>
          <p:nvPr>
            <p:ph type="title" idx="4294967295"/>
          </p:nvPr>
        </p:nvSpPr>
        <p:spPr>
          <a:xfrm>
            <a:off x="450850" y="268287"/>
            <a:ext cx="8242200" cy="11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lang="en-US" sz="410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KËSHILLA</a:t>
            </a:r>
            <a:endParaRPr sz="410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33" name="Google Shape;133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1.MOS U DORËZONI DERI SA TË ARRINI OBJEKTIVAT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2.PUNONI VULLNETARISHT PËR TË MARRË SA MË SHUMË EKSPERJENCA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3.PUNONI GJITHKUND SI PËR VETEN TUAJ</a:t>
            </a:r>
            <a:endParaRPr/>
          </a:p>
          <a:p>
            <a:pPr marL="547687" marR="0" lvl="0" indent="-41116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marL="547687" marR="0" lvl="0" indent="-411162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3 CELSAT E SUKSESIT PËR TË QËNË PUNËMARRËS I PREFERUAR EDHE I SUKSESHËM…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>
            <a:spLocks noGrp="1"/>
          </p:cNvSpPr>
          <p:nvPr>
            <p:ph type="title" idx="4294967295"/>
          </p:nvPr>
        </p:nvSpPr>
        <p:spPr>
          <a:xfrm>
            <a:off x="450850" y="268287"/>
            <a:ext cx="8242200" cy="11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</a:pPr>
            <a:r>
              <a:rPr lang="en-US" sz="4100" b="1" i="0" u="none" strike="noStrike" cap="none">
                <a:gradFill>
                  <a:gsLst>
                    <a:gs pos="0">
                      <a:srgbClr val="EAD594">
                        <a:alpha val="100000"/>
                      </a:srgbClr>
                    </a:gs>
                    <a:gs pos="73000">
                      <a:srgbClr val="EAD594">
                        <a:alpha val="100000"/>
                      </a:srgbClr>
                    </a:gs>
                    <a:gs pos="100000">
                      <a:srgbClr val="E6CF7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Lucida Sans"/>
                <a:cs typeface="Lucida Sans"/>
                <a:sym typeface="Lucida Sans"/>
              </a:rPr>
              <a:t>VETËPUNËSIMI</a:t>
            </a:r>
            <a:endParaRPr sz="4100" b="1" i="0" u="none" strike="noStrike" cap="none">
              <a:gradFill>
                <a:gsLst>
                  <a:gs pos="0">
                    <a:srgbClr val="EAD594">
                      <a:alpha val="100000"/>
                    </a:srgbClr>
                  </a:gs>
                  <a:gs pos="73000">
                    <a:srgbClr val="EAD594">
                      <a:alpha val="100000"/>
                    </a:srgbClr>
                  </a:gs>
                  <a:gs pos="100000">
                    <a:srgbClr val="E6CF7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39" name="Google Shape;139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7687" marR="0" lvl="0" indent="-41116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1.Startimi I një biznesi</a:t>
            </a:r>
            <a:endParaRPr/>
          </a:p>
          <a:p>
            <a:pPr marL="547687" marR="0" lvl="0" indent="-411162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marL="547687" marR="0" lvl="0" indent="-411162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endParaRPr sz="2800" b="0" i="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marL="547687" marR="0" lvl="0" indent="-411162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lang="en-US" sz="2800" b="0" i="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2.Startimi I një ojf-je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pex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ex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802</Words>
  <Application>Microsoft Office PowerPoint</Application>
  <PresentationFormat>On-screen Show (4:3)</PresentationFormat>
  <Paragraphs>117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Book Antiqua</vt:lpstr>
      <vt:lpstr>Lucida Sans</vt:lpstr>
      <vt:lpstr>Noto Sans Symbols</vt:lpstr>
      <vt:lpstr>Apex</vt:lpstr>
      <vt:lpstr>1_Apex</vt:lpstr>
      <vt:lpstr>AKADEMIA PROFESIONALE ELITA</vt:lpstr>
      <vt:lpstr>PowerPoint Presentation</vt:lpstr>
      <vt:lpstr>PUNËSIMI </vt:lpstr>
      <vt:lpstr>Për të patur një punësim të suksesshëm… </vt:lpstr>
      <vt:lpstr>PowerPoint Presentation</vt:lpstr>
      <vt:lpstr>PowerPoint Presentation</vt:lpstr>
      <vt:lpstr>RIKUALIFIKIMI</vt:lpstr>
      <vt:lpstr>KËSHILLA</vt:lpstr>
      <vt:lpstr>VETËPUNËSIMI</vt:lpstr>
      <vt:lpstr>Cfare eshte tregtia? </vt:lpstr>
      <vt:lpstr>Cfare eshte biznesi?</vt:lpstr>
      <vt:lpstr>Çfarë është sipërmarrja? </vt:lpstr>
      <vt:lpstr>Qe te hapni ose te menaxhoni nje biznes ne menyre te suksesshme…</vt:lpstr>
      <vt:lpstr>PER CFARE DUHET TE JENI TE PERGATITUR…</vt:lpstr>
      <vt:lpstr>PER CFARE DUHET TE JENI TE PERGATITUR…</vt:lpstr>
      <vt:lpstr>PER CFARE DUHET TE JENI TE PERGATITUR…</vt:lpstr>
      <vt:lpstr>PowerPoint Presentation</vt:lpstr>
      <vt:lpstr>KUJDES!!!</vt:lpstr>
      <vt:lpstr>KUJDES!!!</vt:lpstr>
      <vt:lpstr> ANALIZA SWOT</vt:lpstr>
      <vt:lpstr>   2.Startimi I një ojf-je PROJEKTET PËR GRANDE   </vt:lpstr>
      <vt:lpstr>PowerPoint Presentation</vt:lpstr>
      <vt:lpstr>FILLIMI RRUGES</vt:lpstr>
      <vt:lpstr>ORGANIZATA PORTALE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 FORCA RINIA</dc:title>
  <dc:creator>user</dc:creator>
  <cp:lastModifiedBy>user</cp:lastModifiedBy>
  <cp:revision>3</cp:revision>
  <dcterms:modified xsi:type="dcterms:W3CDTF">2019-02-26T09:38:22Z</dcterms:modified>
</cp:coreProperties>
</file>