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64" r:id="rId2"/>
    <p:sldId id="265" r:id="rId3"/>
    <p:sldId id="256" r:id="rId4"/>
    <p:sldId id="266" r:id="rId5"/>
    <p:sldId id="267" r:id="rId6"/>
    <p:sldId id="268" r:id="rId7"/>
    <p:sldId id="257" r:id="rId8"/>
    <p:sldId id="269" r:id="rId9"/>
    <p:sldId id="258" r:id="rId10"/>
    <p:sldId id="270" r:id="rId11"/>
    <p:sldId id="271" r:id="rId12"/>
    <p:sldId id="272" r:id="rId13"/>
    <p:sldId id="273" r:id="rId14"/>
    <p:sldId id="259" r:id="rId15"/>
    <p:sldId id="260" r:id="rId16"/>
    <p:sldId id="274" r:id="rId17"/>
    <p:sldId id="275" r:id="rId18"/>
    <p:sldId id="276" r:id="rId19"/>
    <p:sldId id="277" r:id="rId20"/>
    <p:sldId id="261" r:id="rId21"/>
    <p:sldId id="262" r:id="rId22"/>
    <p:sldId id="278" r:id="rId23"/>
    <p:sldId id="263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07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29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65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57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81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3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09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6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7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27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30DC08-CBE0-41A9-901C-11A30E49E34A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FC5DBF-AB81-40B7-BE03-0492FF2FC0B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67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esartmataj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p.gov.al/images/Legjislacionishc/Ligji%20152%20perditesuar.pdf" TargetMode="External"/><Relationship Id="rId2" Type="http://schemas.openxmlformats.org/officeDocument/2006/relationships/hyperlink" Target="https://www.kas.de/c/document_library/get_file?uuid=eac7e031-f7c5-3c26-f5f0-a3f9aa9bf7e4&amp;groupId=2520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dp.al/wp-content/uploads/2016/11/ligj_9131_2003_rregullat_etike_ne_administraten_publike.pdf" TargetMode="External"/><Relationship Id="rId5" Type="http://schemas.openxmlformats.org/officeDocument/2006/relationships/hyperlink" Target="https://www.dap.gov.al/legjislacioni/per-administraten-publike/127-ligj-nr-119-2014-per-te-drejten-e-informimit-2" TargetMode="External"/><Relationship Id="rId4" Type="http://schemas.openxmlformats.org/officeDocument/2006/relationships/hyperlink" Target="https://www.dap.gov.al/legjislacioni/per-administraten-publike/41-ligj-nr-90-2012-per-organizimin-dhe-funksionimin-e-administrates-shteterore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F274F-7F9E-415A-F1C3-DAC536E23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ADMINISTRIMI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POLITIKAT PUBLIKE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20F15B-09A8-FBEE-57DE-22D65B25E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dirty="0"/>
          </a:p>
          <a:p>
            <a:pPr algn="r"/>
            <a:r>
              <a:rPr lang="en-US" sz="7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Msc</a:t>
            </a:r>
            <a:r>
              <a:rPr lang="en-US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7200" b="1" dirty="0"/>
              <a:t> </a:t>
            </a:r>
            <a:r>
              <a:rPr lang="en-US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Besart Mataj</a:t>
            </a:r>
          </a:p>
          <a:p>
            <a:pPr algn="r"/>
            <a:r>
              <a:rPr lang="en-US" sz="7200" b="1" dirty="0"/>
              <a:t>E-mail: </a:t>
            </a:r>
            <a:r>
              <a:rPr lang="en-US" sz="72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besartmataj@gmail.com</a:t>
            </a:r>
            <a:endParaRPr lang="en-US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618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4D24-38CC-E62B-147F-525EBCD51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Shpërndarëse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F4F7C-5AB7-738F-2DA4-B5D1CB88A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këtij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lloji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lidhen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çështjen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shpërndarjes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mirave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shërbimeve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përfitimeve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ndihmave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burimeve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reja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gjithë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qytetarë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takon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kjo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drejtë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patjetërsueshme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Këto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mund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përfshijnë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fushën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dhënies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subvencioneve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granteve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bujqësore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sigurimi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arsimit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bazik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obligues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mirëqenies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pensioneve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shërbimeve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dhe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sigurimeve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shëndetësore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skema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tjera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ndihmës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en-GB" sz="1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hembuj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politikave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shpërndarëse</a:t>
            </a:r>
            <a:r>
              <a:rPr lang="en-GB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rogramet dhe aftësimet profesionale të papunëve,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lokimi i buxhetit shtetëror për komunat ose universitetet publike,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igurimi i strehimit për rastet sociale,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ursa për studentët nga shtresat e varfra shoqërore,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dihmë për persona me aftësi të kufizuar apo të personave të moshuar etj</a:t>
            </a:r>
            <a:endParaRPr lang="en-GB" sz="1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68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7333-B7BF-B267-1E11-D90B0716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Rishpërndarjes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C9CA1-726C-16C4-01D3-D5824ABDD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Këto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lloj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politikash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lidhen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çështjet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bëjnë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rishpërndarjes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dhe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përfshijnë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ndryshimin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kufizimin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riorientimin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shpërndarjes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burimeve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shërbimeve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ekzistuese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Ato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mund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jene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shërbim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përkrahjes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një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segmenti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shoqëror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grupi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duke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mënjanë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ndonjë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segment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grup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tjetër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shoqëror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1800" dirty="0" err="1">
                <a:latin typeface="Times New Roman" panose="02020603050405020304" pitchFamily="18" charset="0"/>
              </a:rPr>
              <a:t>Shembuj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të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politikave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rishpërndarëse</a:t>
            </a:r>
            <a:r>
              <a:rPr lang="en-GB" sz="1800" dirty="0">
                <a:latin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tatimit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mbi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ardhurat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hkollimi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gjithë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ditor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nvestimet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infrastrukturë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olitikat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fiskale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buxhetimi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lokal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589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3498-9297-64B0-DA11-357DAD94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Rregullatore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26866-732F-C91B-8532-A9EA9C2B6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Çështjet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rregullatore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bëjnë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rregullimin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normativ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dhe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kontrollin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aktiviteteve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ndryshme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qoftë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brenda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një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fushe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raport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ndonjë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grup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caktuar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Ato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merren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rregullimin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tregtisë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arsimit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komunikacionit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masat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sigurisë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shërbimet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publike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etj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en-GB" sz="1800" dirty="0" err="1">
                <a:latin typeface="Times New Roman" panose="02020603050405020304" pitchFamily="18" charset="0"/>
              </a:rPr>
              <a:t>Shembuj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të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politikave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rregullatore</a:t>
            </a:r>
            <a:r>
              <a:rPr lang="en-GB" sz="1800" dirty="0">
                <a:latin typeface="Times New Roman" panose="02020603050405020304" pitchFamily="18" charset="0"/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ejet e ndërtimit, </a:t>
            </a: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ejet për peshkim ose gjueti, </a:t>
            </a: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regullat për siguri në vend pune, </a:t>
            </a: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ertifikimi i kuadrove,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icencimi i institucioneve specifike,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kufizimi i shpejtësisë, përcaktimi i tatimeve, akreditimi i programeve,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icencimi i institucioneve edukative, vlerësimi i ushtrimit të profesioneve, shpejtësia 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dhënies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së automjeteve, plani urbanistik si dhe shumë rregullime tjera nga sfera të ndryshme.</a:t>
            </a:r>
            <a:endParaRPr lang="en-GB" sz="1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99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2EA7-6D5D-904C-CCAE-3156538DC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Përbërese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EEEE3-BCC6-A540-60C2-5FBD137EB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përbërëse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konsistojnë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themelimin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krijimin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mekanizmave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institucioneve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ekzekutivit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atyre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merren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zbatimin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ligjit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rregullave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udhëzimeve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administrative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rregullojnë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kontrollojnë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mënyrën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ligjet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duhet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vihet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veprim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përbërëse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gjithashtu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merren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rrethana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edhe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plotësimin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kërkesave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caktuara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politike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apo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ligjore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fjala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këshillat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mbrojtje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drejtave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njeriut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entet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barazi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gjinore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për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harmonizime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dhe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standardizime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ndryshme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të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kërkuara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institucione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ndërkombëtare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nga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strukturat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evropiane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mekanizmat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ndërqeveritare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etj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1800" dirty="0" err="1">
                <a:latin typeface="Times New Roman" panose="02020603050405020304" pitchFamily="18" charset="0"/>
              </a:rPr>
              <a:t>Shembuj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të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politikave</a:t>
            </a:r>
            <a:r>
              <a:rPr lang="en-GB" sz="1800" dirty="0">
                <a:latin typeface="Times New Roman" panose="02020603050405020304" pitchFamily="18" charset="0"/>
              </a:rPr>
              <a:t> </a:t>
            </a:r>
            <a:r>
              <a:rPr lang="en-GB" sz="1800" dirty="0" err="1">
                <a:latin typeface="Times New Roman" panose="02020603050405020304" pitchFamily="18" charset="0"/>
              </a:rPr>
              <a:t>përbërëse</a:t>
            </a:r>
            <a:r>
              <a:rPr lang="en-GB" sz="1800" dirty="0">
                <a:latin typeface="Times New Roman" panose="02020603050405020304" pitchFamily="18" charset="0"/>
              </a:rPr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olitikat e ri- atdhesimit,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brojtja e konsumatorit ose të dhënave personale, </a:t>
            </a:r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sq-AL" sz="18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olitikat në fushën e telekomunikacionit, ku krijohen mekanizma të posaçëm në këto fusha.</a:t>
            </a:r>
            <a:endParaRPr lang="en-GB" sz="1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588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362BB-D409-96EF-EA7F-991EEF2A4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Marrëdhëniet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ndërmjet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shoqërisë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shtetit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politikave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0A244-5E75-E4F7-CB5B-2BFE543A2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4745" y="3868434"/>
            <a:ext cx="10515600" cy="4351338"/>
          </a:xfrm>
        </p:spPr>
        <p:txBody>
          <a:bodyPr/>
          <a:lstStyle/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70B541-5562-CE1E-6406-4676C904E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545" y="20428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21D53EE-2AB0-2B42-088E-F2481C5D0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745" y="2394930"/>
            <a:ext cx="171070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7D62D37-F25F-7EA8-5D13-56849F5FE6AB}"/>
              </a:ext>
            </a:extLst>
          </p:cNvPr>
          <p:cNvGrpSpPr>
            <a:grpSpLocks/>
          </p:cNvGrpSpPr>
          <p:nvPr/>
        </p:nvGrpSpPr>
        <p:grpSpPr bwMode="auto">
          <a:xfrm>
            <a:off x="3104745" y="2161466"/>
            <a:ext cx="6350540" cy="2955265"/>
            <a:chOff x="0" y="0"/>
            <a:chExt cx="7128" cy="3399"/>
          </a:xfrm>
        </p:grpSpPr>
        <p:pic>
          <p:nvPicPr>
            <p:cNvPr id="4105" name="Picture 9">
              <a:extLst>
                <a:ext uri="{FF2B5EF4-FFF2-40B4-BE49-F238E27FC236}">
                  <a16:creationId xmlns:a16="http://schemas.microsoft.com/office/drawing/2014/main" id="{35179524-468B-12B0-4202-5C109ABAD7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4" y="0"/>
              <a:ext cx="2837" cy="6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4" name="Picture 8">
              <a:extLst>
                <a:ext uri="{FF2B5EF4-FFF2-40B4-BE49-F238E27FC236}">
                  <a16:creationId xmlns:a16="http://schemas.microsoft.com/office/drawing/2014/main" id="{DC6FB75B-0B06-47B3-552E-8D0987C023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8" y="648"/>
              <a:ext cx="1743" cy="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3" name="Picture 7">
              <a:extLst>
                <a:ext uri="{FF2B5EF4-FFF2-40B4-BE49-F238E27FC236}">
                  <a16:creationId xmlns:a16="http://schemas.microsoft.com/office/drawing/2014/main" id="{8DC7E464-044E-7822-28F0-DCA4BB4511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07"/>
              <a:ext cx="7128" cy="2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78414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398A-E352-4CF9-6BA3-A35D1E093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Aktorët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kyç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politikbërës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9B1A6E-435D-799E-0D07-108DE8AA1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122" y="-4198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id="{DF04439A-F8A4-687A-57AA-50AAA8E599B1}"/>
              </a:ext>
            </a:extLst>
          </p:cNvPr>
          <p:cNvGrpSpPr>
            <a:grpSpLocks/>
          </p:cNvGrpSpPr>
          <p:nvPr/>
        </p:nvGrpSpPr>
        <p:grpSpPr bwMode="auto">
          <a:xfrm>
            <a:off x="3923121" y="1737360"/>
            <a:ext cx="5250061" cy="4371610"/>
            <a:chOff x="-139" y="-620"/>
            <a:chExt cx="7770" cy="6572"/>
          </a:xfrm>
        </p:grpSpPr>
        <p:pic>
          <p:nvPicPr>
            <p:cNvPr id="5123" name="Picture 3">
              <a:extLst>
                <a:ext uri="{FF2B5EF4-FFF2-40B4-BE49-F238E27FC236}">
                  <a16:creationId xmlns:a16="http://schemas.microsoft.com/office/drawing/2014/main" id="{2A9AC46E-207E-5767-240F-36318EB752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9" y="-620"/>
              <a:ext cx="7770" cy="65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AutoShape 2">
              <a:extLst>
                <a:ext uri="{FF2B5EF4-FFF2-40B4-BE49-F238E27FC236}">
                  <a16:creationId xmlns:a16="http://schemas.microsoft.com/office/drawing/2014/main" id="{54002C23-36B7-D5F7-214D-CCFE043B2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5950"/>
              <a:ext cx="5364" cy="2"/>
            </a:xfrm>
            <a:custGeom>
              <a:avLst/>
              <a:gdLst>
                <a:gd name="T0" fmla="+- 0 29 22"/>
                <a:gd name="T1" fmla="*/ T0 w 5364"/>
                <a:gd name="T2" fmla="+- 0 5951 5951"/>
                <a:gd name="T3" fmla="*/ 5951 h 2"/>
                <a:gd name="T4" fmla="+- 0 22 22"/>
                <a:gd name="T5" fmla="*/ T4 w 5364"/>
                <a:gd name="T6" fmla="+- 0 5951 5951"/>
                <a:gd name="T7" fmla="*/ 5951 h 2"/>
                <a:gd name="T8" fmla="+- 0 22 22"/>
                <a:gd name="T9" fmla="*/ T8 w 5364"/>
                <a:gd name="T10" fmla="+- 0 5952 5951"/>
                <a:gd name="T11" fmla="*/ 5952 h 2"/>
                <a:gd name="T12" fmla="+- 0 29 22"/>
                <a:gd name="T13" fmla="*/ T12 w 5364"/>
                <a:gd name="T14" fmla="+- 0 5952 5951"/>
                <a:gd name="T15" fmla="*/ 5952 h 2"/>
                <a:gd name="T16" fmla="+- 0 29 22"/>
                <a:gd name="T17" fmla="*/ T16 w 5364"/>
                <a:gd name="T18" fmla="+- 0 5951 5951"/>
                <a:gd name="T19" fmla="*/ 5951 h 2"/>
                <a:gd name="T20" fmla="+- 0 1814 22"/>
                <a:gd name="T21" fmla="*/ T20 w 5364"/>
                <a:gd name="T22" fmla="+- 0 5951 5951"/>
                <a:gd name="T23" fmla="*/ 5951 h 2"/>
                <a:gd name="T24" fmla="+- 0 1807 22"/>
                <a:gd name="T25" fmla="*/ T24 w 5364"/>
                <a:gd name="T26" fmla="+- 0 5951 5951"/>
                <a:gd name="T27" fmla="*/ 5951 h 2"/>
                <a:gd name="T28" fmla="+- 0 1807 22"/>
                <a:gd name="T29" fmla="*/ T28 w 5364"/>
                <a:gd name="T30" fmla="+- 0 5952 5951"/>
                <a:gd name="T31" fmla="*/ 5952 h 2"/>
                <a:gd name="T32" fmla="+- 0 1814 22"/>
                <a:gd name="T33" fmla="*/ T32 w 5364"/>
                <a:gd name="T34" fmla="+- 0 5952 5951"/>
                <a:gd name="T35" fmla="*/ 5952 h 2"/>
                <a:gd name="T36" fmla="+- 0 1814 22"/>
                <a:gd name="T37" fmla="*/ T36 w 5364"/>
                <a:gd name="T38" fmla="+- 0 5951 5951"/>
                <a:gd name="T39" fmla="*/ 5951 h 2"/>
                <a:gd name="T40" fmla="+- 0 3600 22"/>
                <a:gd name="T41" fmla="*/ T40 w 5364"/>
                <a:gd name="T42" fmla="+- 0 5951 5951"/>
                <a:gd name="T43" fmla="*/ 5951 h 2"/>
                <a:gd name="T44" fmla="+- 0 3593 22"/>
                <a:gd name="T45" fmla="*/ T44 w 5364"/>
                <a:gd name="T46" fmla="+- 0 5951 5951"/>
                <a:gd name="T47" fmla="*/ 5951 h 2"/>
                <a:gd name="T48" fmla="+- 0 3593 22"/>
                <a:gd name="T49" fmla="*/ T48 w 5364"/>
                <a:gd name="T50" fmla="+- 0 5952 5951"/>
                <a:gd name="T51" fmla="*/ 5952 h 2"/>
                <a:gd name="T52" fmla="+- 0 3600 22"/>
                <a:gd name="T53" fmla="*/ T52 w 5364"/>
                <a:gd name="T54" fmla="+- 0 5952 5951"/>
                <a:gd name="T55" fmla="*/ 5952 h 2"/>
                <a:gd name="T56" fmla="+- 0 3600 22"/>
                <a:gd name="T57" fmla="*/ T56 w 5364"/>
                <a:gd name="T58" fmla="+- 0 5951 5951"/>
                <a:gd name="T59" fmla="*/ 5951 h 2"/>
                <a:gd name="T60" fmla="+- 0 5386 22"/>
                <a:gd name="T61" fmla="*/ T60 w 5364"/>
                <a:gd name="T62" fmla="+- 0 5951 5951"/>
                <a:gd name="T63" fmla="*/ 5951 h 2"/>
                <a:gd name="T64" fmla="+- 0 5378 22"/>
                <a:gd name="T65" fmla="*/ T64 w 5364"/>
                <a:gd name="T66" fmla="+- 0 5951 5951"/>
                <a:gd name="T67" fmla="*/ 5951 h 2"/>
                <a:gd name="T68" fmla="+- 0 5378 22"/>
                <a:gd name="T69" fmla="*/ T68 w 5364"/>
                <a:gd name="T70" fmla="+- 0 5952 5951"/>
                <a:gd name="T71" fmla="*/ 5952 h 2"/>
                <a:gd name="T72" fmla="+- 0 5386 22"/>
                <a:gd name="T73" fmla="*/ T72 w 5364"/>
                <a:gd name="T74" fmla="+- 0 5952 5951"/>
                <a:gd name="T75" fmla="*/ 5952 h 2"/>
                <a:gd name="T76" fmla="+- 0 5386 22"/>
                <a:gd name="T77" fmla="*/ T76 w 5364"/>
                <a:gd name="T78" fmla="+- 0 5951 5951"/>
                <a:gd name="T79" fmla="*/ 5951 h 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</a:cxnLst>
              <a:rect l="0" t="0" r="r" b="b"/>
              <a:pathLst>
                <a:path w="5364" h="2">
                  <a:moveTo>
                    <a:pt x="7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7" y="1"/>
                  </a:lnTo>
                  <a:lnTo>
                    <a:pt x="7" y="0"/>
                  </a:lnTo>
                  <a:close/>
                  <a:moveTo>
                    <a:pt x="1792" y="0"/>
                  </a:moveTo>
                  <a:lnTo>
                    <a:pt x="1785" y="0"/>
                  </a:lnTo>
                  <a:lnTo>
                    <a:pt x="1785" y="1"/>
                  </a:lnTo>
                  <a:lnTo>
                    <a:pt x="1792" y="1"/>
                  </a:lnTo>
                  <a:lnTo>
                    <a:pt x="1792" y="0"/>
                  </a:lnTo>
                  <a:close/>
                  <a:moveTo>
                    <a:pt x="3578" y="0"/>
                  </a:moveTo>
                  <a:lnTo>
                    <a:pt x="3571" y="0"/>
                  </a:lnTo>
                  <a:lnTo>
                    <a:pt x="3571" y="1"/>
                  </a:lnTo>
                  <a:lnTo>
                    <a:pt x="3578" y="1"/>
                  </a:lnTo>
                  <a:lnTo>
                    <a:pt x="3578" y="0"/>
                  </a:lnTo>
                  <a:close/>
                  <a:moveTo>
                    <a:pt x="5364" y="0"/>
                  </a:moveTo>
                  <a:lnTo>
                    <a:pt x="5356" y="0"/>
                  </a:lnTo>
                  <a:lnTo>
                    <a:pt x="5356" y="1"/>
                  </a:lnTo>
                  <a:lnTo>
                    <a:pt x="5364" y="1"/>
                  </a:lnTo>
                  <a:lnTo>
                    <a:pt x="5364" y="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92551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9CF74-0F6B-EFE0-F377-189FE2AA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Qeveria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6FCB8-C028-815D-61EB-D2B1DA6F2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b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Politika publike ka të bëjë me</a:t>
            </a:r>
            <a:r>
              <a:rPr lang="sq-AL" sz="3200" b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qëllimet, formimet dhe veprimet e përcaktuara të qeverisë, apo</a:t>
            </a:r>
            <a:r>
              <a:rPr lang="sq-AL" sz="3200" b="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autoriteteve publike për çështje të caktuara, si dhe hapat që</a:t>
            </a:r>
            <a:r>
              <a:rPr lang="sq-AL" sz="3200" b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ndërmerren (ose nuk ndërmerren) për t’i zbatuar dhe arsyetuar</a:t>
            </a:r>
            <a:r>
              <a:rPr lang="sq-AL" sz="3200" b="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spc="-375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këto. </a:t>
            </a:r>
            <a:endParaRPr lang="en-GB" sz="3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0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5E14-2001-9E5E-7831-594E60BA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F4CEB-C112-9F56-C02F-53C1DCE85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Ka mjaft studiues të</a:t>
            </a:r>
            <a:r>
              <a:rPr lang="sq-AL" sz="3200" b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cilët konsiderojnë se ‘pushteti’ i vërtetë politikbërës gjendet</a:t>
            </a:r>
            <a:r>
              <a:rPr lang="sq-AL" sz="3200" b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pikërisht</a:t>
            </a:r>
            <a:r>
              <a:rPr lang="sq-AL" sz="3200" b="0" spc="18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në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duar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të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administratës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dhe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se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është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faktikisht</a:t>
            </a:r>
            <a:r>
              <a:rPr lang="sq-AL" sz="3200" b="0" spc="1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ajo</a:t>
            </a:r>
            <a:r>
              <a:rPr lang="sq-AL" sz="3200" b="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b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që i realizon apo zbaton politikat (Rabin, Hildreth, Miller, 2007).</a:t>
            </a:r>
            <a:endParaRPr lang="en-GB" sz="3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041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3EC03-EA97-E585-4CE6-EC4F5D1D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Partitë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F3051-5451-6C2E-A0CF-BC01B0314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sz="320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Mirëqenia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dhe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cilësia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jetës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së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qytetarëve varen nga politikat publike, të cilat burimin e tyre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fillestar e kanë kryesisht në partitë, sidomos nga ato që e</a:t>
            </a:r>
            <a:r>
              <a:rPr lang="sq-AL" sz="32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2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marrin pushtetin.</a:t>
            </a:r>
            <a:endParaRPr lang="en-GB" sz="32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579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DCC4-A0EE-4A94-EB40-F1766A1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Aktorë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tjerë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ndikues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F9463-E989-B189-A7F2-4A33444DD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427990" lvl="0" indent="0">
              <a:lnSpc>
                <a:spcPct val="150000"/>
              </a:lnSpc>
              <a:spcBef>
                <a:spcPts val="505"/>
              </a:spcBef>
              <a:spcAft>
                <a:spcPts val="0"/>
              </a:spcAft>
              <a:buNone/>
            </a:pPr>
            <a:endParaRPr lang="en-US" sz="1800" b="1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427990" lvl="0">
              <a:lnSpc>
                <a:spcPct val="150000"/>
              </a:lnSpc>
              <a:spcBef>
                <a:spcPts val="50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Institutet Kërkimore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427990" lvl="0">
              <a:lnSpc>
                <a:spcPct val="150000"/>
              </a:lnSpc>
              <a:spcBef>
                <a:spcPts val="50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Grupet e Interesit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427990" lvl="0">
              <a:lnSpc>
                <a:spcPct val="150000"/>
              </a:lnSpc>
              <a:spcBef>
                <a:spcPts val="50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Shoqëria Civile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Shoqëria civile në kontekstin e gjerë 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referohet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një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tërësie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institucioneve,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organizatave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rrjeteve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ndryshme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qytetare,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cilat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nuk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janë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pjesë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institucioneve politike ose nuk synojnë të garojnë në zgjedhje,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por që manifestojnë interesimin qytetar për zhvillimin e vendit,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komunitetit dhe proceseve politike në përgjithësi (Diamond,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1997).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427990" lvl="0">
              <a:lnSpc>
                <a:spcPct val="150000"/>
              </a:lnSpc>
              <a:spcBef>
                <a:spcPts val="50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Roli i Komunitetit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Bashkësitë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duhet të zgjidhin çështjet ose problemet e tyre të përbashkëta,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duke ndikuar në politika duke u faktorizuar me sa më pak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ndërhyrje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nga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ana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autoriteteve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shtetërore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(Pierre,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Peters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2000, 21).</a:t>
            </a: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45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AAF70-DB26-D841-F26B-EDB5E604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sz="4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Koncepti Politikë: </a:t>
            </a:r>
            <a:br>
              <a:rPr lang="en-GB" sz="4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34571-EE1A-80FC-910E-FE8CE48FC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9125" marR="0" indent="0">
              <a:spcBef>
                <a:spcPts val="2455"/>
              </a:spcBef>
              <a:spcAft>
                <a:spcPts val="0"/>
              </a:spcAft>
              <a:buNone/>
            </a:pP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James E. Anderson i referohet</a:t>
            </a:r>
            <a:r>
              <a:rPr lang="en-US" sz="36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“</a:t>
            </a:r>
            <a:r>
              <a:rPr lang="en-US" sz="36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Politikës</a:t>
            </a:r>
            <a:r>
              <a:rPr lang="en-US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si një linjë veprimtarish të qëndrueshme dhe të qëllimshme, e zhvilluar nga një subj</a:t>
            </a:r>
            <a:r>
              <a:rPr lang="en-US" sz="3600" dirty="0"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kt, apo grup subjektesh, në lidhje me një problem, apo një nevojë të caktuar”</a:t>
            </a:r>
            <a:endParaRPr lang="en-GB" sz="36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84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98CD5-0B08-F29D-56A0-C7A96225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Grupet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interest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sipas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fushëveprimit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333ED-52E4-132B-36A7-4D5240FA6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>
              <a:buNone/>
            </a:pP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</a:p>
          <a:p>
            <a:pPr marL="1371600" lvl="3" indent="0">
              <a:buNone/>
            </a:pPr>
            <a:endParaRPr lang="en-US" sz="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>
              <a:buNone/>
            </a:pPr>
            <a:endParaRPr lang="en-US" sz="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>
              <a:buNone/>
            </a:pPr>
            <a:endParaRPr lang="en-US" sz="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>
              <a:buNone/>
            </a:pPr>
            <a:endParaRPr lang="en-US" sz="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>
              <a:buNone/>
            </a:pPr>
            <a:endParaRPr lang="en-US" sz="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>
              <a:buNone/>
            </a:pPr>
            <a:endParaRPr lang="en-US" sz="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 algn="ctr">
              <a:buNone/>
            </a:pPr>
            <a:endParaRPr lang="en-US" sz="16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AD1D0DC0-D700-F5EE-2032-F6855D84E7DC}"/>
              </a:ext>
            </a:extLst>
          </p:cNvPr>
          <p:cNvGrpSpPr>
            <a:grpSpLocks/>
          </p:cNvGrpSpPr>
          <p:nvPr/>
        </p:nvGrpSpPr>
        <p:grpSpPr bwMode="auto">
          <a:xfrm>
            <a:off x="4341092" y="1690688"/>
            <a:ext cx="4011056" cy="3764142"/>
            <a:chOff x="3209" y="259"/>
            <a:chExt cx="4427" cy="5040"/>
          </a:xfrm>
        </p:grpSpPr>
        <p:pic>
          <p:nvPicPr>
            <p:cNvPr id="6147" name="Picture 3">
              <a:extLst>
                <a:ext uri="{FF2B5EF4-FFF2-40B4-BE49-F238E27FC236}">
                  <a16:creationId xmlns:a16="http://schemas.microsoft.com/office/drawing/2014/main" id="{4ADA9675-529A-21C7-1A91-285664714D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0" y="258"/>
              <a:ext cx="874" cy="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8" name="Picture 4">
              <a:extLst>
                <a:ext uri="{FF2B5EF4-FFF2-40B4-BE49-F238E27FC236}">
                  <a16:creationId xmlns:a16="http://schemas.microsoft.com/office/drawing/2014/main" id="{F551254C-AFFB-DA69-CE61-0D8DA252B8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8" y="1058"/>
              <a:ext cx="4427" cy="3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9" name="Picture 5">
              <a:extLst>
                <a:ext uri="{FF2B5EF4-FFF2-40B4-BE49-F238E27FC236}">
                  <a16:creationId xmlns:a16="http://schemas.microsoft.com/office/drawing/2014/main" id="{A85D9E67-86A6-A6AA-B6A1-4678AABE82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4" y="4453"/>
              <a:ext cx="908" cy="8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B1390A92-A359-1724-56A0-6FE09E0FD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4" y="5294"/>
              <a:ext cx="907" cy="0"/>
            </a:xfrm>
            <a:prstGeom prst="line">
              <a:avLst/>
            </a:prstGeom>
            <a:noFill/>
            <a:ln w="6096">
              <a:solidFill>
                <a:srgbClr val="FEFEF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33314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E5A80-9490-3EE5-A1E0-99D2E5F9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Elementët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përbërëse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shoqërisë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civile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4CA2EF0D-9CC4-DBE1-1D72-264ED3FBD8B6}"/>
              </a:ext>
            </a:extLst>
          </p:cNvPr>
          <p:cNvGrpSpPr>
            <a:grpSpLocks/>
          </p:cNvGrpSpPr>
          <p:nvPr/>
        </p:nvGrpSpPr>
        <p:grpSpPr bwMode="auto">
          <a:xfrm>
            <a:off x="3833812" y="2167342"/>
            <a:ext cx="5709022" cy="2929951"/>
            <a:chOff x="1445" y="206"/>
            <a:chExt cx="7124" cy="3150"/>
          </a:xfrm>
        </p:grpSpPr>
        <p:pic>
          <p:nvPicPr>
            <p:cNvPr id="7171" name="Picture 3">
              <a:extLst>
                <a:ext uri="{FF2B5EF4-FFF2-40B4-BE49-F238E27FC236}">
                  <a16:creationId xmlns:a16="http://schemas.microsoft.com/office/drawing/2014/main" id="{8CB2F95A-A211-2A24-8690-85D7D44A1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" y="205"/>
              <a:ext cx="3587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Line 4">
              <a:extLst>
                <a:ext uri="{FF2B5EF4-FFF2-40B4-BE49-F238E27FC236}">
                  <a16:creationId xmlns:a16="http://schemas.microsoft.com/office/drawing/2014/main" id="{6A3D14EB-0E1D-2D82-A449-226DC5212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" y="1726"/>
              <a:ext cx="0" cy="0"/>
            </a:xfrm>
            <a:prstGeom prst="line">
              <a:avLst/>
            </a:prstGeom>
            <a:noFill/>
            <a:ln w="10668">
              <a:solidFill>
                <a:srgbClr val="477BA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7173" name="Picture 5">
              <a:extLst>
                <a:ext uri="{FF2B5EF4-FFF2-40B4-BE49-F238E27FC236}">
                  <a16:creationId xmlns:a16="http://schemas.microsoft.com/office/drawing/2014/main" id="{59480B04-32ED-EB05-A523-E5AC1BED66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4" y="1726"/>
              <a:ext cx="6074" cy="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4" name="Picture 6">
              <a:extLst>
                <a:ext uri="{FF2B5EF4-FFF2-40B4-BE49-F238E27FC236}">
                  <a16:creationId xmlns:a16="http://schemas.microsoft.com/office/drawing/2014/main" id="{A04A5E5B-EDB5-26DB-F87E-AADCDD4464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4" y="1734"/>
              <a:ext cx="7124" cy="1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D2D7D36B-3205-301C-BEFB-AFF50236E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26" y="3326"/>
              <a:ext cx="1017" cy="0"/>
            </a:xfrm>
            <a:prstGeom prst="line">
              <a:avLst/>
            </a:prstGeom>
            <a:noFill/>
            <a:ln w="5334">
              <a:solidFill>
                <a:srgbClr val="FEFEF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43417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0D8C-5769-6EA0-842C-59A18CC10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Politikbërja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Procesi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E641B-C3B1-B700-BAA2-FDC9CF119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0565" marR="0">
              <a:spcBef>
                <a:spcPts val="3350"/>
              </a:spcBef>
              <a:spcAft>
                <a:spcPts val="0"/>
              </a:spcAft>
            </a:pPr>
            <a:endParaRPr lang="en-US" sz="1800" b="0" i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04875" marR="0" indent="-285750">
              <a:spcBef>
                <a:spcPts val="335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Politika Publike zhvillohet si proces në dy plane:</a:t>
            </a:r>
            <a:endParaRPr lang="en-GB" sz="18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0565" marR="0">
              <a:spcBef>
                <a:spcPts val="3350"/>
              </a:spcBef>
              <a:spcAft>
                <a:spcPts val="0"/>
              </a:spcAft>
            </a:pP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1. </a:t>
            </a:r>
            <a:r>
              <a:rPr lang="sq-AL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Së pari, si proces i shqyrtimit të nevojave, formulimit të alternativave, zbatimit dhe vlerësimit të programeve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që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do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të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hartohen</a:t>
            </a:r>
            <a:r>
              <a:rPr lang="sq-AL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  <a:endParaRPr lang="en-GB" sz="18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0565" marR="0">
              <a:spcBef>
                <a:spcPts val="3350"/>
              </a:spcBef>
              <a:spcAft>
                <a:spcPts val="0"/>
              </a:spcAft>
            </a:pP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2. </a:t>
            </a:r>
            <a:r>
              <a:rPr lang="sq-AL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Së dyti, si proces bashkëveprimi midis subjekteve të saj që nga autoritetet politike, financuesit, administratorët, grupet e interesit deri tek përfituesit. </a:t>
            </a:r>
            <a:endParaRPr lang="en-GB" sz="18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75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F62B9-F7E9-6ED4-9149-3D1C3806A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Politikbërjes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2EA79-4270-2F0C-FC01-6B4DB7D7F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800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5"/>
            <a:endParaRPr lang="en-GB" dirty="0"/>
          </a:p>
          <a:p>
            <a:pPr marL="3657600" lvl="8" indent="0">
              <a:buNone/>
            </a:pPr>
            <a:r>
              <a:rPr lang="en-US" sz="18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</a:p>
          <a:p>
            <a:pPr marL="3657600" lvl="8" indent="0">
              <a:buNone/>
            </a:pP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0" lvl="8" indent="0">
              <a:buNone/>
            </a:pPr>
            <a:endParaRPr lang="en-GB" dirty="0"/>
          </a:p>
        </p:txBody>
      </p:sp>
      <p:pic>
        <p:nvPicPr>
          <p:cNvPr id="4" name="image48.png">
            <a:extLst>
              <a:ext uri="{FF2B5EF4-FFF2-40B4-BE49-F238E27FC236}">
                <a16:creationId xmlns:a16="http://schemas.microsoft.com/office/drawing/2014/main" id="{6775E1B6-3D2C-7463-5CC6-EF445B0FB58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5784" y="1839595"/>
            <a:ext cx="3806681" cy="365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450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1963B-CD81-E330-371E-5ED618D0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Caktimi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Axhendës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D7CE0-AC80-1E7D-3F43-4455AF320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ërcaktimi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agjendës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përben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fazën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identifikimit të problemit dhe fillimin e politikës apo, çështjet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ose problemet të cilat tërheqin vëmendjen e opinionit publik,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mund</a:t>
            </a:r>
            <a:r>
              <a:rPr lang="sq-AL" sz="1800" spc="3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spc="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bëhen</a:t>
            </a:r>
            <a:r>
              <a:rPr lang="sq-AL" sz="1800" spc="3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tema</a:t>
            </a:r>
            <a:r>
              <a:rPr lang="sq-AL" sz="1800" spc="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38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mjete</a:t>
            </a:r>
            <a:r>
              <a:rPr lang="sq-AL" sz="1800" spc="38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trysnie</a:t>
            </a:r>
            <a:r>
              <a:rPr lang="sq-AL" sz="1800" spc="38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nga</a:t>
            </a:r>
            <a:r>
              <a:rPr lang="sq-AL" sz="1800" spc="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grupet  e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interesit.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1800" spc="5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 këtë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stad të zhvillimit bëhet përballja me problemin apo me çështjen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1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fjalë</a:t>
            </a:r>
            <a:r>
              <a:rPr lang="sq-AL" sz="1800" spc="9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1800" spc="9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cila</a:t>
            </a:r>
            <a:r>
              <a:rPr lang="sq-AL" sz="1800" spc="9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arrin</a:t>
            </a:r>
            <a:r>
              <a:rPr lang="sq-AL" sz="1800" spc="9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kështu</a:t>
            </a:r>
            <a:r>
              <a:rPr lang="sq-AL" sz="1800" spc="9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9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agjendën</a:t>
            </a:r>
            <a:r>
              <a:rPr lang="sq-AL" sz="1800" spc="1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1800" spc="1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vendimeve</a:t>
            </a:r>
            <a:r>
              <a:rPr lang="sq-AL" sz="1800" spc="9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en-GB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qeverisë apo organeve vendimmarrëse, me qëllim të veprimit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zgjidhjen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tyre.</a:t>
            </a:r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Kjo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është</a:t>
            </a:r>
            <a:r>
              <a:rPr lang="sq-AL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faza me të cilën nis procesi, ku analizohet situata e përgjithshme, politike, ekonomike, sociale, për të përcaktuar nëse kërkohen reforma sociale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politike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ekonomike</a:t>
            </a:r>
            <a:r>
              <a:rPr lang="en-US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i="0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etj</a:t>
            </a:r>
            <a:r>
              <a:rPr lang="sq-AL" sz="1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. </a:t>
            </a:r>
            <a:endParaRPr lang="en-GB" sz="1800" b="1" i="1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543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9D63-278C-DE8A-1848-AE91AF661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Formulimi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Politikave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A7DDF-85E2-1687-D01F-0913D8C24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Përshkrimi dhe formulimi i politikës është faza ku zhvillohen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propozimet,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sugjerimet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ose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kërkohen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mënyrat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përshtatshme të ballafaqimit me çështjen në fjalë. </a:t>
            </a:r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Gjatë kësaj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faze,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vendimmarrësit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mbledhin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gjitha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informacionet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nevojshme, i përpunojnë dhe si propozim i gatshëm i adresohet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autoriteteve për të vendosur. </a:t>
            </a:r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Pavarësisht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mosmarrëveshjeve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apo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pajtimeve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mes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grupeve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ndryshme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fund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arrihet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një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konsensus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vendim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final,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programi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apo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propozimi i ofruar të ketë legjitimitetin dhe karakterin e duhur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ligjor</a:t>
            </a:r>
            <a:r>
              <a:rPr lang="sq-AL" sz="1800" spc="-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(ëindhoff- Heritier</a:t>
            </a:r>
            <a:r>
              <a:rPr lang="sq-AL" sz="1800" spc="-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1987, 74).</a:t>
            </a:r>
            <a:endParaRPr lang="en-GB" sz="180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49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F365-D905-FE91-BE6A-6E73A1155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Vendimarrja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FB6D6-0F69-1E4E-ADA0-F2C08B80A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marR="427990" indent="-28575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Më shumë sesa një akt, vendimmarrja duhet të shihet 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kuptohet si pjesë përbërëse e procesit politikbërës, që mund 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shfaqet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nivele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faza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ndryshme.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1800" spc="5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47675" marR="427990" indent="-28575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1800" spc="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rocesi i vendimmarrjes nënkupton punimin në strategjinë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vepruese dhe bashkëpunimin me të gjithë faktorët relevant për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 fituar përkrahjen dhe legjitimitetin për mënyrën e zgjidhjes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së ndonjë çështje të duhur. </a:t>
            </a:r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47675" marR="427990" indent="-285750"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Ndërmerren masa të nevojshme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politike dhe ligjore për fuqizimin e politikës së caktuar 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autorizohen qarqet gjegjëse për të vepruar në këtë drejtim.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Zakonisht</a:t>
            </a:r>
            <a:r>
              <a:rPr lang="sq-AL" sz="1800" spc="2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bëhen</a:t>
            </a:r>
            <a:r>
              <a:rPr lang="sq-AL" sz="1800" spc="3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organizimi</a:t>
            </a:r>
            <a:r>
              <a:rPr lang="sq-AL" sz="1800" spc="2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2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përgatitjet</a:t>
            </a:r>
            <a:r>
              <a:rPr lang="sq-AL" sz="1800" spc="3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finale,</a:t>
            </a:r>
            <a:r>
              <a:rPr lang="sq-AL" sz="1800" spc="2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interpretimi</a:t>
            </a:r>
            <a:r>
              <a:rPr lang="sq-AL" sz="1800" spc="2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tyre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gjuhë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ligjore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si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37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aplikimi.</a:t>
            </a:r>
            <a:r>
              <a:rPr lang="sq-AL" sz="1800" spc="37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këtë</a:t>
            </a:r>
            <a:r>
              <a:rPr lang="sq-AL" sz="1800" spc="37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fazë</a:t>
            </a:r>
            <a:r>
              <a:rPr lang="sq-AL" sz="1800" spc="36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merren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vendime, përcaktohen rregullore, udhëzime apo miratohen akte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ligjore.</a:t>
            </a:r>
            <a:endParaRPr lang="en-GB" sz="180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476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9E9F2-9C4F-B6B4-100E-D27C79F9E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Zbatimi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BACA7-ADC7-F814-4606-F9E49B00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Politikat publike janë proces, por edhe produkt, së këndejmi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vendimmarrja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referohet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procesit,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por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edhe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produktit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përfundimtar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(ëildavsky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1979,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387).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Këtu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fillon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aplikimi i të gjitha fazave të mëparshme të politikbërjes, pra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bëhet implementimi i politikës së caktuar. </a:t>
            </a:r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Zbatimi i politikave varet edhe nga një varg faktorësh tjerë, si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bie</a:t>
            </a:r>
            <a:r>
              <a:rPr lang="sq-AL" sz="1800" spc="14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fjala:</a:t>
            </a:r>
            <a:r>
              <a:rPr lang="sq-AL" sz="1800" spc="14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buxheti</a:t>
            </a:r>
            <a:r>
              <a:rPr lang="sq-AL" sz="1800" spc="14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sq-AL" sz="1800" spc="14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alokuar,</a:t>
            </a:r>
            <a:r>
              <a:rPr lang="sq-AL" sz="1800" spc="14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vullneti</a:t>
            </a:r>
            <a:r>
              <a:rPr lang="sq-AL" sz="1800" spc="13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politik,</a:t>
            </a:r>
            <a:r>
              <a:rPr lang="sq-AL" sz="1800" spc="14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bashkëpunimi</a:t>
            </a:r>
            <a:r>
              <a:rPr lang="sq-AL" sz="1800" spc="14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mes</a:t>
            </a:r>
            <a:r>
              <a:rPr lang="en-GB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palëve, efikasiteti i shërbimeve publike dhe të tjera, për të cilat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do</a:t>
            </a:r>
            <a:r>
              <a:rPr lang="sq-AL" sz="1800" spc="-1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 diskutohet</a:t>
            </a:r>
            <a:r>
              <a:rPr lang="sq-AL" sz="1800" spc="-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-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vazhdim.</a:t>
            </a:r>
            <a:endParaRPr lang="en-GB" sz="180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44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B89F-73E7-7740-633C-272B14247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Vlerësimi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8CF02-EB15-C778-B9D7-987FD31B9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sz="180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 shkallën përfundimtare dhe pas një periudhe të zbatimit 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politikës</a:t>
            </a:r>
            <a:r>
              <a:rPr lang="sq-AL" sz="1800" spc="33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bëhet</a:t>
            </a:r>
            <a:r>
              <a:rPr lang="sq-AL" sz="1800" spc="33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rishikimi</a:t>
            </a:r>
            <a:r>
              <a:rPr lang="sq-AL" sz="1800" spc="33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1800" spc="34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vlerësimi</a:t>
            </a:r>
            <a:r>
              <a:rPr lang="sq-AL" sz="1800" spc="33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sq-AL" sz="1800" spc="33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politikës</a:t>
            </a:r>
            <a:r>
              <a:rPr lang="sq-AL" sz="1800" spc="33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se</a:t>
            </a:r>
            <a:r>
              <a:rPr lang="sq-AL" sz="1800" spc="33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deri</a:t>
            </a:r>
            <a:r>
              <a:rPr lang="sq-AL" sz="1800" spc="33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çfarë mase, me çfarë ndikimi dhe çfarë rezultate janë arritur.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1800" spc="5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spc="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araqet vlerësimin e deri atëhershëm të politikbërjes ku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përllogaritet bilanci i efekteve dhe rezultateve. Me këtë arrihet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fundi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ciklit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politikbërjes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duke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çuar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vazhdimin,</a:t>
            </a:r>
            <a:r>
              <a:rPr lang="sq-AL" sz="180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përmirësimin apo përfundimin e politikës gjegjëse. </a:t>
            </a:r>
            <a:endParaRPr lang="en-US" sz="1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lerësimi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mund të sjell deri te një cikël i ri dhe i ndryshuar i politikave,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nëse shihet e nevojshme nga politikbërësit, dhe besohet se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masat ose veprimet e reja mund të sjellin rezultate më të</a:t>
            </a:r>
            <a:r>
              <a:rPr lang="sq-AL" sz="180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180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duhura të politikave.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841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8B42-1C89-F047-3E81-A7F8AF09D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5FC6-6794-918D-D6E5-9BDDF02AD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qëllim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krijimin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qëndrueshëm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integritet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moral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paanësi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marrëdhënien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ndërmjet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përcakton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Marrëdhënia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marrëdhënie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natyrës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administrative.</a:t>
            </a: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Parimet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civil: </a:t>
            </a: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udhëhiqet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bazohet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shanseve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barabarta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mosdiskriminimit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transparencës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profesionalizmit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paanësisë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garanton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qëndrueshmërinë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vazhdimësinë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civil. </a:t>
            </a:r>
          </a:p>
        </p:txBody>
      </p:sp>
    </p:spTree>
    <p:extLst>
      <p:ext uri="{BB962C8B-B14F-4D97-AF65-F5344CB8AC3E}">
        <p14:creationId xmlns:p14="http://schemas.microsoft.com/office/powerpoint/2010/main" val="13150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696D4-C590-4216-A169-56F5B9CA7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91090"/>
            <a:ext cx="10515599" cy="932688"/>
          </a:xfrm>
        </p:spPr>
        <p:txBody>
          <a:bodyPr>
            <a:normAutofit fontScale="90000"/>
          </a:bodyPr>
          <a:lstStyle/>
          <a:p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br>
              <a:rPr lang="en-US" sz="5400" dirty="0"/>
            </a:b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514824-830B-2102-D49E-E426AD918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412" y="741886"/>
            <a:ext cx="10515599" cy="420624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konceptit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14.png">
            <a:extLst>
              <a:ext uri="{FF2B5EF4-FFF2-40B4-BE49-F238E27FC236}">
                <a16:creationId xmlns:a16="http://schemas.microsoft.com/office/drawing/2014/main" id="{5E9BD7AC-5072-1DBA-B91F-FDD1849558C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0667" y="1467875"/>
            <a:ext cx="5209087" cy="444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14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AD94A-C139-7457-BF04-E3BCA334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Nëpunësve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Civilë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D207E-C101-2595-72EB-45EC95F76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Pozicionet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klasifikohen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sipas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natyrës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pozicionit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bazohet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përshkrimin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çdo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pozicioni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Pozicionet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civil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ndahen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drejtues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mesëm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drejtues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ulët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drejtues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ekzekutiv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7114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E453-AAB7-71D4-206A-C54A068FF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LIGJI PËR ORGANIZIMIN DHE FUNKSIONIMIN E ADMINISTRATËS SHTETËRORE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77A2-C26C-DB82-8FCF-546121636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Qëllimi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fusha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veprimit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Qëllimi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krijimi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ligjor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njëjtë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përgjegjësinë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Këshillit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tekstin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nëpërmjet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përcaktimit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kritereve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krijimin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përfaqësitë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diplomatike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Armatosura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pjesë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fushës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veprimit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3365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A1A2D-9A3B-4DC8-6D20-626D91F3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Funksionet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0797D-872B-2035-09A2-4872DEEB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aparati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organizativ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paanësi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duke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zbatuar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legjislacionin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fuqi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duke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duke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hartuar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zbatuar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përgjithshme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përcaktuara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administrative".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përbëhet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organizuara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mënyrë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hierarkike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Kodi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Administrative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sektoriale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rregullojnë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marrëdhëniet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ndërmjet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kryerjen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administrative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vendimmarrjen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ligjshëm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këtyre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5646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AA7F-D566-A122-F41B-BA6B1C95C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Tipologjia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Organizimit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9AD1A-26F4-2852-C41D-C599C09EE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Kryeministri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Ata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drejtojnë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mbikëqyrin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brenda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fushës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përkatëse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veprimtarisë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shtetërore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përbëhet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Kryeministria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ministritë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varësi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Kryeministrit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ç)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njësitë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drejtpërdrejta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ofrimit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agjencitë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dh)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prefektit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Ministritë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varësisë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territoriale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përputhje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Kryeministrisë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rregullohen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veçantë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22478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FB8E2-B784-28BC-F869-7A010709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GB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LIGJI PËR TË DREJTËN E INFORMIMIT</a:t>
            </a:r>
            <a:br>
              <a:rPr lang="en-GB" sz="3200" b="1" i="0" dirty="0">
                <a:solidFill>
                  <a:srgbClr val="88888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4410-FF74-B003-9106-99328AC30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Objekti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qëllimi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Ky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drejtën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njohjes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prodhohet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mbahet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autoritetet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parashikuara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qëllim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garantimin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njohjes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publikut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kuadër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ushtrimit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lirive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praktikë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formimit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pikëpamjeve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gjendjen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shtetit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shoqërisë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Ky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qëllim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edhe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nxitjen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integritetit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transparencës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përgjegjshmërisë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autoriteteve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13121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2683B-CFA4-11FB-79DB-27C261A9C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Informimit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508B5-92E5-371D-4909-55E5563ED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Çdo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gëzon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drejtën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njohjes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 u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shpjegojë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Autoriteti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informojë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kërkuesin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zotërim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kërkuar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Çdo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 ka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drejtë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njihet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nëpërmjet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origjinal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duke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kopje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formën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mundëson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përmbajtjen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është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dhënë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t’i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refuzohet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asnjë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tjetër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kërkon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përjashtim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informacioni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përmban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dhëna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subjektit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përputhje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nenin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17172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EE87-5D61-B9BC-CF68-91D2763D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LIGJ PER RREGULLAT E ETIKES NE ADMINISTRATEN PUBLIKE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D7B18-0FDB-C5F3-C9D5-53848B23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Ky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qellim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vendose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rregullat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sjelljes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sipas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kërkuara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t'i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ndihmoje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arritjen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këtyre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standardeve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dijeni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publikun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detyrueshme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gjithë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kohe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parashikohet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ndryshe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tjera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ligjore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përbejnë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zgjedhurit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anëtarët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Këshillit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Ministrave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dhe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gjyqtaret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përbejnë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detyrim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edhe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për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punësuar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private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kryejnë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shërbime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"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ne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kuptim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këtij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ligji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gjithë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punësuar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pranë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institucioni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sjelljen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duhet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ketë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nëpunësi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administratës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publike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00330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6861-6618-C8B7-AEC7-5B4AD0FFE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Referenca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E7988-73A0-4554-6545-6650601C9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Baliqi</a:t>
            </a:r>
            <a:r>
              <a:rPr lang="en-US" dirty="0"/>
              <a:t>, E (</a:t>
            </a:r>
            <a:r>
              <a:rPr lang="en-US" dirty="0" err="1"/>
              <a:t>Shtator</a:t>
            </a:r>
            <a:r>
              <a:rPr lang="en-US" dirty="0"/>
              <a:t> 2017), </a:t>
            </a:r>
            <a:r>
              <a:rPr lang="en-US" dirty="0" err="1"/>
              <a:t>Politikat</a:t>
            </a:r>
            <a:r>
              <a:rPr lang="en-US" dirty="0"/>
              <a:t> </a:t>
            </a:r>
            <a:r>
              <a:rPr lang="en-US" dirty="0" err="1"/>
              <a:t>Publike</a:t>
            </a:r>
            <a:r>
              <a:rPr lang="en-US" dirty="0"/>
              <a:t> dhe </a:t>
            </a:r>
            <a:r>
              <a:rPr lang="en-US" dirty="0" err="1"/>
              <a:t>Qeverisja</a:t>
            </a:r>
            <a:r>
              <a:rPr lang="en-US" dirty="0"/>
              <a:t>, </a:t>
            </a:r>
            <a:r>
              <a:rPr lang="en-US" dirty="0" err="1"/>
              <a:t>Fondacioni</a:t>
            </a:r>
            <a:r>
              <a:rPr lang="en-US" dirty="0"/>
              <a:t> Konrad Adenauer </a:t>
            </a:r>
          </a:p>
          <a:p>
            <a:r>
              <a:rPr lang="en-US" dirty="0"/>
              <a:t>Link: </a:t>
            </a:r>
            <a:r>
              <a:rPr lang="en-US" dirty="0">
                <a:hlinkClick r:id="rId2"/>
              </a:rPr>
              <a:t>https://www.kas.de/c/document_library/get_file?uuid=eac7e031-f7c5-3c26-f5f0-a3f9aa9bf7e4&amp;groupId=252038</a:t>
            </a:r>
            <a:r>
              <a:rPr lang="en-US" dirty="0"/>
              <a:t> </a:t>
            </a:r>
          </a:p>
          <a:p>
            <a:r>
              <a:rPr lang="en-US" dirty="0" err="1"/>
              <a:t>Xhumari</a:t>
            </a:r>
            <a:r>
              <a:rPr lang="en-US" dirty="0"/>
              <a:t>, M (2018), </a:t>
            </a:r>
            <a:r>
              <a:rPr lang="en-US" dirty="0" err="1"/>
              <a:t>Procesi</a:t>
            </a:r>
            <a:r>
              <a:rPr lang="en-US" dirty="0"/>
              <a:t> dhe </a:t>
            </a:r>
            <a:r>
              <a:rPr lang="en-US" dirty="0" err="1"/>
              <a:t>Institucionet</a:t>
            </a:r>
            <a:r>
              <a:rPr lang="en-US" dirty="0"/>
              <a:t> e </a:t>
            </a:r>
            <a:r>
              <a:rPr lang="en-US" dirty="0" err="1"/>
              <a:t>Politikës</a:t>
            </a:r>
            <a:r>
              <a:rPr lang="en-US" dirty="0"/>
              <a:t> </a:t>
            </a:r>
            <a:r>
              <a:rPr lang="en-US" dirty="0" err="1"/>
              <a:t>Sociale</a:t>
            </a:r>
            <a:endParaRPr lang="en-US" dirty="0"/>
          </a:p>
          <a:p>
            <a:r>
              <a:rPr lang="en-GB" dirty="0" err="1"/>
              <a:t>Ligj</a:t>
            </a:r>
            <a:r>
              <a:rPr lang="en-GB" dirty="0"/>
              <a:t> Nr. 152/2013 PËR NËPUNËSIN CIVIL (</a:t>
            </a:r>
            <a:r>
              <a:rPr lang="en-GB" dirty="0" err="1"/>
              <a:t>Ndryshuar</a:t>
            </a:r>
            <a:r>
              <a:rPr lang="en-GB" dirty="0"/>
              <a:t> me </a:t>
            </a:r>
            <a:r>
              <a:rPr lang="en-GB" dirty="0" err="1"/>
              <a:t>ligjin</a:t>
            </a:r>
            <a:r>
              <a:rPr lang="en-GB" dirty="0"/>
              <a:t> nr, 178/2014, </a:t>
            </a:r>
            <a:r>
              <a:rPr lang="en-GB" dirty="0" err="1"/>
              <a:t>datë</a:t>
            </a:r>
            <a:r>
              <a:rPr lang="en-GB" dirty="0"/>
              <a:t> 18.12.2014, </a:t>
            </a:r>
            <a:r>
              <a:rPr lang="en-GB" dirty="0" err="1"/>
              <a:t>botuar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Fletoren</a:t>
            </a:r>
            <a:r>
              <a:rPr lang="en-GB" dirty="0"/>
              <a:t> </a:t>
            </a:r>
            <a:r>
              <a:rPr lang="en-GB" dirty="0" err="1"/>
              <a:t>Zyrtare</a:t>
            </a:r>
            <a:r>
              <a:rPr lang="en-GB" dirty="0"/>
              <a:t> nr. 211) - </a:t>
            </a:r>
            <a:r>
              <a:rPr lang="en-GB" dirty="0">
                <a:hlinkClick r:id="rId3"/>
              </a:rPr>
              <a:t>https://www.dap.gov.al/images/Legjislacionishc/Ligji%20152%20perditesuar.pdf</a:t>
            </a:r>
            <a:r>
              <a:rPr lang="en-GB" dirty="0"/>
              <a:t> </a:t>
            </a:r>
          </a:p>
          <a:p>
            <a:r>
              <a:rPr lang="en-GB" dirty="0"/>
              <a:t>LIGJ Nr. 90/2012 PËR ORGANIZIMIN DHE FUNKSIONIMIN E ADMINISTRATËS SHTETËRORE - </a:t>
            </a:r>
            <a:r>
              <a:rPr lang="en-GB" dirty="0">
                <a:hlinkClick r:id="rId4"/>
              </a:rPr>
              <a:t>https://www.dap.gov.al/legjislacioni/per-administraten-publike/41-ligj-nr-90-2012-per-organizimin-dhe-funksionimin-e-administrates-shteterore</a:t>
            </a:r>
            <a:r>
              <a:rPr lang="en-GB" dirty="0"/>
              <a:t> </a:t>
            </a:r>
          </a:p>
          <a:p>
            <a:r>
              <a:rPr lang="en-GB" dirty="0"/>
              <a:t>LIGJ Nr. 119/2014 PËR TË DREJTËN E INFORMIMIT - </a:t>
            </a:r>
            <a:r>
              <a:rPr lang="en-GB" dirty="0">
                <a:hlinkClick r:id="rId5"/>
              </a:rPr>
              <a:t>https://www.dap.gov.al/legjislacioni/per-administraten-publike/127-ligj-nr-119-2014-per-te-drejten-e-informimit-2</a:t>
            </a:r>
            <a:r>
              <a:rPr lang="en-GB" dirty="0"/>
              <a:t> </a:t>
            </a:r>
          </a:p>
          <a:p>
            <a:r>
              <a:rPr lang="en-GB" dirty="0"/>
              <a:t>LIGJ Nr.9131, date 8.9.2003 PER RREGULLAT E ETIKES NE ADMINISTRATEN PUBLIKE - </a:t>
            </a:r>
            <a:r>
              <a:rPr lang="en-GB" dirty="0">
                <a:hlinkClick r:id="rId6"/>
              </a:rPr>
              <a:t>https://www.idp.al/</a:t>
            </a:r>
            <a:r>
              <a:rPr lang="en-GB" dirty="0" err="1">
                <a:hlinkClick r:id="rId6"/>
              </a:rPr>
              <a:t>ëp</a:t>
            </a:r>
            <a:r>
              <a:rPr lang="en-GB" dirty="0">
                <a:hlinkClick r:id="rId6"/>
              </a:rPr>
              <a:t>-content/uploads/2016/11/ligj_9131_2003_rregullat_etike_ne_administraten_publike.pdf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4739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8BE0B-EC94-CB79-0955-A72557BB5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FALEMINDERIT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Content Placeholder 12" descr="Shape, circle&#10;&#10;Description automatically generated">
            <a:extLst>
              <a:ext uri="{FF2B5EF4-FFF2-40B4-BE49-F238E27FC236}">
                <a16:creationId xmlns:a16="http://schemas.microsoft.com/office/drawing/2014/main" id="{9BFEBCE4-4FB0-86C3-AE01-2FB2693E8C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846262"/>
            <a:ext cx="12284765" cy="5011737"/>
          </a:xfrm>
        </p:spPr>
      </p:pic>
    </p:spTree>
    <p:extLst>
      <p:ext uri="{BB962C8B-B14F-4D97-AF65-F5344CB8AC3E}">
        <p14:creationId xmlns:p14="http://schemas.microsoft.com/office/powerpoint/2010/main" val="232473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1B9D-B664-12B4-E4F1-AA2F5043A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Polity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16964-A3EC-24EB-D1E1-357907721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mensioni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institucional,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që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nënkupton</a:t>
            </a:r>
            <a:r>
              <a:rPr lang="sq-AL" sz="2800" b="0" i="0" spc="3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entitetin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 dhe komponentin konstitucional, përfshirë dhe sistemin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ligjor e politik në përgjithësi. Ky dimension përfshin mënyrën 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formimit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organizimit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parimeve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nëpërmjet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institucioneve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si: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partitë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politike,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parlamenti,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organet</a:t>
            </a:r>
            <a:r>
              <a:rPr lang="sq-AL" sz="2800" b="0" i="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adminstrative,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organizatat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agjencionet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qeverisëse,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sistemi</a:t>
            </a:r>
            <a:r>
              <a:rPr lang="sq-AL" sz="2800" b="0" i="0" spc="-37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zgjedhor,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drejtat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dhe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obligimet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qytetare</a:t>
            </a:r>
            <a:r>
              <a:rPr lang="sq-AL" sz="28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etj.</a:t>
            </a:r>
            <a:endParaRPr lang="en-GB" sz="2800" b="1" i="1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2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72882-A45F-5C68-2E6D-FF054DD5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2BE31-4C41-771B-2AD9-DD108FA2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Politika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kuptohet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pandalshëm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veprimi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shoqëror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mbrohen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interesat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grupeve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subjekteve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dhe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organizatave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shoqërorë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përherë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pushtet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apo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kërkim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vazhdueshëm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konsensuseve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kompromiseve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çështje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ndryshme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dimension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procesesh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dhe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konsensusesh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palëve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grupeve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njohim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politics,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politika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8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25BE-34A9-1A43-982B-7BA9FC76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D88DE-82C7-4426-D0C4-C8E5665A5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b="0" i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q-AL" sz="28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Dimensioni i tretë është ai i përmbajtjes, që i referohet qëllimeve, parimeve dhe detyrave të politikës. Gjë që njihet nganjëherë edhe si politikbërje. Mirëpo, esenca e saj normative aludon në atë që formësimi politik si dhe përmbushja e objektivave varen nga interesat dhe aktorët e ndryshëm, gjë që detyrimisht kërkon një balancim të ekuilibruar dhe adekuat të politikave. Me këtë politika konceptohet si çështje publike, që i takon të gjithë qytetarëve.</a:t>
            </a:r>
            <a:endParaRPr lang="en-GB" sz="28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52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9A58E-C1F0-6C76-D25B-D62533E46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kumimoji="0" lang="en-US" altLang="en-US" sz="4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kumimoji="0" lang="en-US" altLang="en-US" sz="4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kumimoji="0" lang="en-US" altLang="en-US" sz="32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Qasjet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ndaj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veprimit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dhe </a:t>
            </a:r>
            <a:r>
              <a:rPr kumimoji="0" lang="en-US" altLang="en-US" sz="32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ndikimit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të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pushtetit</a:t>
            </a:r>
            <a:b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10C15-23A5-BCE4-2D33-91C19938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altLang="en-US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altLang="en-US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				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Qasja nga poshtë-lart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lvl="2" indent="0">
              <a:buNone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altLang="en-US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		           </a:t>
            </a:r>
            <a:r>
              <a:rPr kumimoji="0" lang="sq-AL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Qasja nga poshtë-lart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914400" lvl="2" indent="0">
              <a:buNone/>
            </a:pPr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pPr marL="914400" lvl="2" indent="0" algn="ctr">
              <a:buNone/>
            </a:pPr>
            <a:endParaRPr lang="en-GB" dirty="0"/>
          </a:p>
          <a:p>
            <a:pPr marL="914400" lvl="2" indent="0">
              <a:buNone/>
            </a:pPr>
            <a:endParaRPr lang="en-GB" dirty="0"/>
          </a:p>
        </p:txBody>
      </p:sp>
      <p:grpSp>
        <p:nvGrpSpPr>
          <p:cNvPr id="13" name="Group 10">
            <a:extLst>
              <a:ext uri="{FF2B5EF4-FFF2-40B4-BE49-F238E27FC236}">
                <a16:creationId xmlns:a16="http://schemas.microsoft.com/office/drawing/2014/main" id="{CF3B02E3-7AF3-20F0-B713-507637792DCB}"/>
              </a:ext>
            </a:extLst>
          </p:cNvPr>
          <p:cNvGrpSpPr>
            <a:grpSpLocks/>
          </p:cNvGrpSpPr>
          <p:nvPr/>
        </p:nvGrpSpPr>
        <p:grpSpPr bwMode="auto">
          <a:xfrm>
            <a:off x="3288630" y="3739356"/>
            <a:ext cx="1222375" cy="523875"/>
            <a:chOff x="1477" y="-256"/>
            <a:chExt cx="1926" cy="824"/>
          </a:xfrm>
        </p:grpSpPr>
        <p:sp>
          <p:nvSpPr>
            <p:cNvPr id="14" name="AutoShape 12">
              <a:extLst>
                <a:ext uri="{FF2B5EF4-FFF2-40B4-BE49-F238E27FC236}">
                  <a16:creationId xmlns:a16="http://schemas.microsoft.com/office/drawing/2014/main" id="{45D389C5-3256-30F2-C76E-6D046453F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0" y="-247"/>
              <a:ext cx="1920" cy="806"/>
            </a:xfrm>
            <a:custGeom>
              <a:avLst/>
              <a:gdLst>
                <a:gd name="T0" fmla="+- 0 2921 1481"/>
                <a:gd name="T1" fmla="*/ T0 w 1920"/>
                <a:gd name="T2" fmla="+- 0 156 -246"/>
                <a:gd name="T3" fmla="*/ 156 h 806"/>
                <a:gd name="T4" fmla="+- 0 1961 1481"/>
                <a:gd name="T5" fmla="*/ T4 w 1920"/>
                <a:gd name="T6" fmla="+- 0 156 -246"/>
                <a:gd name="T7" fmla="*/ 156 h 806"/>
                <a:gd name="T8" fmla="+- 0 1961 1481"/>
                <a:gd name="T9" fmla="*/ T8 w 1920"/>
                <a:gd name="T10" fmla="+- 0 559 -246"/>
                <a:gd name="T11" fmla="*/ 559 h 806"/>
                <a:gd name="T12" fmla="+- 0 2921 1481"/>
                <a:gd name="T13" fmla="*/ T12 w 1920"/>
                <a:gd name="T14" fmla="+- 0 559 -246"/>
                <a:gd name="T15" fmla="*/ 559 h 806"/>
                <a:gd name="T16" fmla="+- 0 2921 1481"/>
                <a:gd name="T17" fmla="*/ T16 w 1920"/>
                <a:gd name="T18" fmla="+- 0 156 -246"/>
                <a:gd name="T19" fmla="*/ 156 h 806"/>
                <a:gd name="T20" fmla="+- 0 2441 1481"/>
                <a:gd name="T21" fmla="*/ T20 w 1920"/>
                <a:gd name="T22" fmla="+- 0 -246 -246"/>
                <a:gd name="T23" fmla="*/ -246 h 806"/>
                <a:gd name="T24" fmla="+- 0 1481 1481"/>
                <a:gd name="T25" fmla="*/ T24 w 1920"/>
                <a:gd name="T26" fmla="+- 0 156 -246"/>
                <a:gd name="T27" fmla="*/ 156 h 806"/>
                <a:gd name="T28" fmla="+- 0 3401 1481"/>
                <a:gd name="T29" fmla="*/ T28 w 1920"/>
                <a:gd name="T30" fmla="+- 0 156 -246"/>
                <a:gd name="T31" fmla="*/ 156 h 806"/>
                <a:gd name="T32" fmla="+- 0 2441 1481"/>
                <a:gd name="T33" fmla="*/ T32 w 1920"/>
                <a:gd name="T34" fmla="+- 0 -246 -246"/>
                <a:gd name="T35" fmla="*/ -246 h 80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920" h="806">
                  <a:moveTo>
                    <a:pt x="1440" y="402"/>
                  </a:moveTo>
                  <a:lnTo>
                    <a:pt x="480" y="402"/>
                  </a:lnTo>
                  <a:lnTo>
                    <a:pt x="480" y="805"/>
                  </a:lnTo>
                  <a:lnTo>
                    <a:pt x="1440" y="805"/>
                  </a:lnTo>
                  <a:lnTo>
                    <a:pt x="1440" y="402"/>
                  </a:lnTo>
                  <a:close/>
                  <a:moveTo>
                    <a:pt x="960" y="0"/>
                  </a:moveTo>
                  <a:lnTo>
                    <a:pt x="0" y="402"/>
                  </a:lnTo>
                  <a:lnTo>
                    <a:pt x="1920" y="402"/>
                  </a:lnTo>
                  <a:lnTo>
                    <a:pt x="960" y="0"/>
                  </a:lnTo>
                  <a:close/>
                </a:path>
              </a:pathLst>
            </a:cu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24A92D9-1DF6-ADE2-7FC4-5F587FA87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7" y="-256"/>
              <a:ext cx="1926" cy="824"/>
            </a:xfrm>
            <a:custGeom>
              <a:avLst/>
              <a:gdLst>
                <a:gd name="T0" fmla="+- 0 3403 1477"/>
                <a:gd name="T1" fmla="*/ T0 w 1926"/>
                <a:gd name="T2" fmla="+- 0 147 -256"/>
                <a:gd name="T3" fmla="*/ 147 h 824"/>
                <a:gd name="T4" fmla="+- 0 3357 1477"/>
                <a:gd name="T5" fmla="*/ T4 w 1926"/>
                <a:gd name="T6" fmla="+- 0 128 -256"/>
                <a:gd name="T7" fmla="*/ 128 h 824"/>
                <a:gd name="T8" fmla="+- 0 3357 1477"/>
                <a:gd name="T9" fmla="*/ T8 w 1926"/>
                <a:gd name="T10" fmla="+- 0 147 -256"/>
                <a:gd name="T11" fmla="*/ 147 h 824"/>
                <a:gd name="T12" fmla="+- 0 2921 1477"/>
                <a:gd name="T13" fmla="*/ T12 w 1926"/>
                <a:gd name="T14" fmla="+- 0 147 -256"/>
                <a:gd name="T15" fmla="*/ 147 h 824"/>
                <a:gd name="T16" fmla="+- 0 2912 1477"/>
                <a:gd name="T17" fmla="*/ T16 w 1926"/>
                <a:gd name="T18" fmla="+- 0 147 -256"/>
                <a:gd name="T19" fmla="*/ 147 h 824"/>
                <a:gd name="T20" fmla="+- 0 2912 1477"/>
                <a:gd name="T21" fmla="*/ T20 w 1926"/>
                <a:gd name="T22" fmla="+- 0 156 -256"/>
                <a:gd name="T23" fmla="*/ 156 h 824"/>
                <a:gd name="T24" fmla="+- 0 2912 1477"/>
                <a:gd name="T25" fmla="*/ T24 w 1926"/>
                <a:gd name="T26" fmla="+- 0 549 -256"/>
                <a:gd name="T27" fmla="*/ 549 h 824"/>
                <a:gd name="T28" fmla="+- 0 1969 1477"/>
                <a:gd name="T29" fmla="*/ T28 w 1926"/>
                <a:gd name="T30" fmla="+- 0 549 -256"/>
                <a:gd name="T31" fmla="*/ 549 h 824"/>
                <a:gd name="T32" fmla="+- 0 1969 1477"/>
                <a:gd name="T33" fmla="*/ T32 w 1926"/>
                <a:gd name="T34" fmla="+- 0 156 -256"/>
                <a:gd name="T35" fmla="*/ 156 h 824"/>
                <a:gd name="T36" fmla="+- 0 1969 1477"/>
                <a:gd name="T37" fmla="*/ T36 w 1926"/>
                <a:gd name="T38" fmla="+- 0 147 -256"/>
                <a:gd name="T39" fmla="*/ 147 h 824"/>
                <a:gd name="T40" fmla="+- 0 1961 1477"/>
                <a:gd name="T41" fmla="*/ T40 w 1926"/>
                <a:gd name="T42" fmla="+- 0 147 -256"/>
                <a:gd name="T43" fmla="*/ 147 h 824"/>
                <a:gd name="T44" fmla="+- 0 1525 1477"/>
                <a:gd name="T45" fmla="*/ T44 w 1926"/>
                <a:gd name="T46" fmla="+- 0 147 -256"/>
                <a:gd name="T47" fmla="*/ 147 h 824"/>
                <a:gd name="T48" fmla="+- 0 2441 1477"/>
                <a:gd name="T49" fmla="*/ T48 w 1926"/>
                <a:gd name="T50" fmla="+- 0 -236 -256"/>
                <a:gd name="T51" fmla="*/ -236 h 824"/>
                <a:gd name="T52" fmla="+- 0 3357 1477"/>
                <a:gd name="T53" fmla="*/ T52 w 1926"/>
                <a:gd name="T54" fmla="+- 0 147 -256"/>
                <a:gd name="T55" fmla="*/ 147 h 824"/>
                <a:gd name="T56" fmla="+- 0 3357 1477"/>
                <a:gd name="T57" fmla="*/ T56 w 1926"/>
                <a:gd name="T58" fmla="+- 0 128 -256"/>
                <a:gd name="T59" fmla="*/ 128 h 824"/>
                <a:gd name="T60" fmla="+- 0 2444 1477"/>
                <a:gd name="T61" fmla="*/ T60 w 1926"/>
                <a:gd name="T62" fmla="+- 0 -255 -256"/>
                <a:gd name="T63" fmla="*/ -255 h 824"/>
                <a:gd name="T64" fmla="+- 0 2441 1477"/>
                <a:gd name="T65" fmla="*/ T64 w 1926"/>
                <a:gd name="T66" fmla="+- 0 -256 -256"/>
                <a:gd name="T67" fmla="*/ -256 h 824"/>
                <a:gd name="T68" fmla="+- 0 2437 1477"/>
                <a:gd name="T69" fmla="*/ T68 w 1926"/>
                <a:gd name="T70" fmla="+- 0 -255 -256"/>
                <a:gd name="T71" fmla="*/ -255 h 824"/>
                <a:gd name="T72" fmla="+- 0 1477 1477"/>
                <a:gd name="T73" fmla="*/ T72 w 1926"/>
                <a:gd name="T74" fmla="+- 0 147 -256"/>
                <a:gd name="T75" fmla="*/ 147 h 824"/>
                <a:gd name="T76" fmla="+- 0 1481 1477"/>
                <a:gd name="T77" fmla="*/ T76 w 1926"/>
                <a:gd name="T78" fmla="+- 0 156 -256"/>
                <a:gd name="T79" fmla="*/ 156 h 824"/>
                <a:gd name="T80" fmla="+- 0 1481 1477"/>
                <a:gd name="T81" fmla="*/ T80 w 1926"/>
                <a:gd name="T82" fmla="+- 0 164 -256"/>
                <a:gd name="T83" fmla="*/ 164 h 824"/>
                <a:gd name="T84" fmla="+- 0 1484 1477"/>
                <a:gd name="T85" fmla="*/ T84 w 1926"/>
                <a:gd name="T86" fmla="+- 0 164 -256"/>
                <a:gd name="T87" fmla="*/ 164 h 824"/>
                <a:gd name="T88" fmla="+- 0 1952 1477"/>
                <a:gd name="T89" fmla="*/ T88 w 1926"/>
                <a:gd name="T90" fmla="+- 0 164 -256"/>
                <a:gd name="T91" fmla="*/ 164 h 824"/>
                <a:gd name="T92" fmla="+- 0 1952 1477"/>
                <a:gd name="T93" fmla="*/ T92 w 1926"/>
                <a:gd name="T94" fmla="+- 0 559 -256"/>
                <a:gd name="T95" fmla="*/ 559 h 824"/>
                <a:gd name="T96" fmla="+- 0 1961 1477"/>
                <a:gd name="T97" fmla="*/ T96 w 1926"/>
                <a:gd name="T98" fmla="+- 0 559 -256"/>
                <a:gd name="T99" fmla="*/ 559 h 824"/>
                <a:gd name="T100" fmla="+- 0 1961 1477"/>
                <a:gd name="T101" fmla="*/ T100 w 1926"/>
                <a:gd name="T102" fmla="+- 0 567 -256"/>
                <a:gd name="T103" fmla="*/ 567 h 824"/>
                <a:gd name="T104" fmla="+- 0 2921 1477"/>
                <a:gd name="T105" fmla="*/ T104 w 1926"/>
                <a:gd name="T106" fmla="+- 0 567 -256"/>
                <a:gd name="T107" fmla="*/ 567 h 824"/>
                <a:gd name="T108" fmla="+- 0 2921 1477"/>
                <a:gd name="T109" fmla="*/ T108 w 1926"/>
                <a:gd name="T110" fmla="+- 0 559 -256"/>
                <a:gd name="T111" fmla="*/ 559 h 824"/>
                <a:gd name="T112" fmla="+- 0 2929 1477"/>
                <a:gd name="T113" fmla="*/ T112 w 1926"/>
                <a:gd name="T114" fmla="+- 0 559 -256"/>
                <a:gd name="T115" fmla="*/ 559 h 824"/>
                <a:gd name="T116" fmla="+- 0 2929 1477"/>
                <a:gd name="T117" fmla="*/ T116 w 1926"/>
                <a:gd name="T118" fmla="+- 0 164 -256"/>
                <a:gd name="T119" fmla="*/ 164 h 824"/>
                <a:gd name="T120" fmla="+- 0 3397 1477"/>
                <a:gd name="T121" fmla="*/ T120 w 1926"/>
                <a:gd name="T122" fmla="+- 0 164 -256"/>
                <a:gd name="T123" fmla="*/ 164 h 824"/>
                <a:gd name="T124" fmla="+- 0 3401 1477"/>
                <a:gd name="T125" fmla="*/ T124 w 1926"/>
                <a:gd name="T126" fmla="+- 0 164 -256"/>
                <a:gd name="T127" fmla="*/ 164 h 824"/>
                <a:gd name="T128" fmla="+- 0 3401 1477"/>
                <a:gd name="T129" fmla="*/ T128 w 1926"/>
                <a:gd name="T130" fmla="+- 0 156 -256"/>
                <a:gd name="T131" fmla="*/ 156 h 824"/>
                <a:gd name="T132" fmla="+- 0 3403 1477"/>
                <a:gd name="T133" fmla="*/ T132 w 1926"/>
                <a:gd name="T134" fmla="+- 0 147 -256"/>
                <a:gd name="T135" fmla="*/ 147 h 8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1926" h="824">
                  <a:moveTo>
                    <a:pt x="1926" y="403"/>
                  </a:moveTo>
                  <a:lnTo>
                    <a:pt x="1880" y="384"/>
                  </a:lnTo>
                  <a:lnTo>
                    <a:pt x="1880" y="403"/>
                  </a:lnTo>
                  <a:lnTo>
                    <a:pt x="1444" y="403"/>
                  </a:lnTo>
                  <a:lnTo>
                    <a:pt x="1435" y="403"/>
                  </a:lnTo>
                  <a:lnTo>
                    <a:pt x="1435" y="412"/>
                  </a:lnTo>
                  <a:lnTo>
                    <a:pt x="1435" y="805"/>
                  </a:lnTo>
                  <a:lnTo>
                    <a:pt x="492" y="805"/>
                  </a:lnTo>
                  <a:lnTo>
                    <a:pt x="492" y="412"/>
                  </a:lnTo>
                  <a:lnTo>
                    <a:pt x="492" y="403"/>
                  </a:lnTo>
                  <a:lnTo>
                    <a:pt x="484" y="403"/>
                  </a:lnTo>
                  <a:lnTo>
                    <a:pt x="48" y="403"/>
                  </a:lnTo>
                  <a:lnTo>
                    <a:pt x="964" y="20"/>
                  </a:lnTo>
                  <a:lnTo>
                    <a:pt x="1880" y="403"/>
                  </a:lnTo>
                  <a:lnTo>
                    <a:pt x="1880" y="384"/>
                  </a:lnTo>
                  <a:lnTo>
                    <a:pt x="967" y="1"/>
                  </a:lnTo>
                  <a:lnTo>
                    <a:pt x="964" y="0"/>
                  </a:lnTo>
                  <a:lnTo>
                    <a:pt x="960" y="1"/>
                  </a:lnTo>
                  <a:lnTo>
                    <a:pt x="0" y="403"/>
                  </a:lnTo>
                  <a:lnTo>
                    <a:pt x="4" y="412"/>
                  </a:lnTo>
                  <a:lnTo>
                    <a:pt x="4" y="420"/>
                  </a:lnTo>
                  <a:lnTo>
                    <a:pt x="7" y="420"/>
                  </a:lnTo>
                  <a:lnTo>
                    <a:pt x="475" y="420"/>
                  </a:lnTo>
                  <a:lnTo>
                    <a:pt x="475" y="815"/>
                  </a:lnTo>
                  <a:lnTo>
                    <a:pt x="484" y="815"/>
                  </a:lnTo>
                  <a:lnTo>
                    <a:pt x="484" y="823"/>
                  </a:lnTo>
                  <a:lnTo>
                    <a:pt x="1444" y="823"/>
                  </a:lnTo>
                  <a:lnTo>
                    <a:pt x="1444" y="815"/>
                  </a:lnTo>
                  <a:lnTo>
                    <a:pt x="1452" y="815"/>
                  </a:lnTo>
                  <a:lnTo>
                    <a:pt x="1452" y="420"/>
                  </a:lnTo>
                  <a:lnTo>
                    <a:pt x="1920" y="420"/>
                  </a:lnTo>
                  <a:lnTo>
                    <a:pt x="1924" y="420"/>
                  </a:lnTo>
                  <a:lnTo>
                    <a:pt x="1924" y="412"/>
                  </a:lnTo>
                  <a:lnTo>
                    <a:pt x="1926" y="4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6" name="Group 13">
            <a:extLst>
              <a:ext uri="{FF2B5EF4-FFF2-40B4-BE49-F238E27FC236}">
                <a16:creationId xmlns:a16="http://schemas.microsoft.com/office/drawing/2014/main" id="{A8BEFBDE-F52B-90D9-3EC3-84F4611D749A}"/>
              </a:ext>
            </a:extLst>
          </p:cNvPr>
          <p:cNvGrpSpPr>
            <a:grpSpLocks/>
          </p:cNvGrpSpPr>
          <p:nvPr/>
        </p:nvGrpSpPr>
        <p:grpSpPr bwMode="auto">
          <a:xfrm>
            <a:off x="7880253" y="2801566"/>
            <a:ext cx="1146175" cy="523875"/>
            <a:chOff x="6763" y="-13"/>
            <a:chExt cx="1806" cy="824"/>
          </a:xfrm>
        </p:grpSpPr>
        <p:sp>
          <p:nvSpPr>
            <p:cNvPr id="17" name="AutoShape 15">
              <a:extLst>
                <a:ext uri="{FF2B5EF4-FFF2-40B4-BE49-F238E27FC236}">
                  <a16:creationId xmlns:a16="http://schemas.microsoft.com/office/drawing/2014/main" id="{125014B5-A16B-29D6-ED67-BF7F290AB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4" y="-6"/>
              <a:ext cx="1762" cy="806"/>
            </a:xfrm>
            <a:custGeom>
              <a:avLst/>
              <a:gdLst>
                <a:gd name="T0" fmla="+- 0 8566 6804"/>
                <a:gd name="T1" fmla="*/ T0 w 1762"/>
                <a:gd name="T2" fmla="+- 0 398 -5"/>
                <a:gd name="T3" fmla="*/ 398 h 806"/>
                <a:gd name="T4" fmla="+- 0 6804 6804"/>
                <a:gd name="T5" fmla="*/ T4 w 1762"/>
                <a:gd name="T6" fmla="+- 0 398 -5"/>
                <a:gd name="T7" fmla="*/ 398 h 806"/>
                <a:gd name="T8" fmla="+- 0 7685 6804"/>
                <a:gd name="T9" fmla="*/ T8 w 1762"/>
                <a:gd name="T10" fmla="+- 0 800 -5"/>
                <a:gd name="T11" fmla="*/ 800 h 806"/>
                <a:gd name="T12" fmla="+- 0 8566 6804"/>
                <a:gd name="T13" fmla="*/ T12 w 1762"/>
                <a:gd name="T14" fmla="+- 0 398 -5"/>
                <a:gd name="T15" fmla="*/ 398 h 806"/>
                <a:gd name="T16" fmla="+- 0 8125 6804"/>
                <a:gd name="T17" fmla="*/ T16 w 1762"/>
                <a:gd name="T18" fmla="+- 0 -5 -5"/>
                <a:gd name="T19" fmla="*/ -5 h 806"/>
                <a:gd name="T20" fmla="+- 0 7244 6804"/>
                <a:gd name="T21" fmla="*/ T20 w 1762"/>
                <a:gd name="T22" fmla="+- 0 -5 -5"/>
                <a:gd name="T23" fmla="*/ -5 h 806"/>
                <a:gd name="T24" fmla="+- 0 7244 6804"/>
                <a:gd name="T25" fmla="*/ T24 w 1762"/>
                <a:gd name="T26" fmla="+- 0 398 -5"/>
                <a:gd name="T27" fmla="*/ 398 h 806"/>
                <a:gd name="T28" fmla="+- 0 8125 6804"/>
                <a:gd name="T29" fmla="*/ T28 w 1762"/>
                <a:gd name="T30" fmla="+- 0 398 -5"/>
                <a:gd name="T31" fmla="*/ 398 h 806"/>
                <a:gd name="T32" fmla="+- 0 8125 6804"/>
                <a:gd name="T33" fmla="*/ T32 w 1762"/>
                <a:gd name="T34" fmla="+- 0 -5 -5"/>
                <a:gd name="T35" fmla="*/ -5 h 80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1762" h="806">
                  <a:moveTo>
                    <a:pt x="1762" y="403"/>
                  </a:moveTo>
                  <a:lnTo>
                    <a:pt x="0" y="403"/>
                  </a:lnTo>
                  <a:lnTo>
                    <a:pt x="881" y="805"/>
                  </a:lnTo>
                  <a:lnTo>
                    <a:pt x="1762" y="403"/>
                  </a:lnTo>
                  <a:close/>
                  <a:moveTo>
                    <a:pt x="1321" y="0"/>
                  </a:moveTo>
                  <a:lnTo>
                    <a:pt x="440" y="0"/>
                  </a:lnTo>
                  <a:lnTo>
                    <a:pt x="440" y="403"/>
                  </a:lnTo>
                  <a:lnTo>
                    <a:pt x="1321" y="403"/>
                  </a:lnTo>
                  <a:lnTo>
                    <a:pt x="1321" y="0"/>
                  </a:lnTo>
                  <a:close/>
                </a:path>
              </a:pathLst>
            </a:custGeom>
            <a:solidFill>
              <a:srgbClr val="5B9B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91CB63F-B350-790E-3DAF-0286DECEF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3" y="-14"/>
              <a:ext cx="1806" cy="824"/>
            </a:xfrm>
            <a:custGeom>
              <a:avLst/>
              <a:gdLst>
                <a:gd name="T0" fmla="+- 0 8569 6763"/>
                <a:gd name="T1" fmla="*/ T0 w 1806"/>
                <a:gd name="T2" fmla="+- 0 407 -13"/>
                <a:gd name="T3" fmla="*/ 407 h 824"/>
                <a:gd name="T4" fmla="+- 0 8566 6763"/>
                <a:gd name="T5" fmla="*/ T4 w 1806"/>
                <a:gd name="T6" fmla="+- 0 398 -13"/>
                <a:gd name="T7" fmla="*/ 398 h 824"/>
                <a:gd name="T8" fmla="+- 0 8566 6763"/>
                <a:gd name="T9" fmla="*/ T8 w 1806"/>
                <a:gd name="T10" fmla="+- 0 390 -13"/>
                <a:gd name="T11" fmla="*/ 390 h 824"/>
                <a:gd name="T12" fmla="+- 0 8563 6763"/>
                <a:gd name="T13" fmla="*/ T12 w 1806"/>
                <a:gd name="T14" fmla="+- 0 390 -13"/>
                <a:gd name="T15" fmla="*/ 390 h 824"/>
                <a:gd name="T16" fmla="+- 0 8524 6763"/>
                <a:gd name="T17" fmla="*/ T16 w 1806"/>
                <a:gd name="T18" fmla="+- 0 390 -13"/>
                <a:gd name="T19" fmla="*/ 390 h 824"/>
                <a:gd name="T20" fmla="+- 0 8524 6763"/>
                <a:gd name="T21" fmla="*/ T20 w 1806"/>
                <a:gd name="T22" fmla="+- 0 408 -13"/>
                <a:gd name="T23" fmla="*/ 408 h 824"/>
                <a:gd name="T24" fmla="+- 0 7685 6763"/>
                <a:gd name="T25" fmla="*/ T24 w 1806"/>
                <a:gd name="T26" fmla="+- 0 790 -13"/>
                <a:gd name="T27" fmla="*/ 790 h 824"/>
                <a:gd name="T28" fmla="+- 0 6847 6763"/>
                <a:gd name="T29" fmla="*/ T28 w 1806"/>
                <a:gd name="T30" fmla="+- 0 408 -13"/>
                <a:gd name="T31" fmla="*/ 408 h 824"/>
                <a:gd name="T32" fmla="+- 0 7244 6763"/>
                <a:gd name="T33" fmla="*/ T32 w 1806"/>
                <a:gd name="T34" fmla="+- 0 408 -13"/>
                <a:gd name="T35" fmla="*/ 408 h 824"/>
                <a:gd name="T36" fmla="+- 0 7254 6763"/>
                <a:gd name="T37" fmla="*/ T36 w 1806"/>
                <a:gd name="T38" fmla="+- 0 408 -13"/>
                <a:gd name="T39" fmla="*/ 408 h 824"/>
                <a:gd name="T40" fmla="+- 0 7254 6763"/>
                <a:gd name="T41" fmla="*/ T40 w 1806"/>
                <a:gd name="T42" fmla="+- 0 398 -13"/>
                <a:gd name="T43" fmla="*/ 398 h 824"/>
                <a:gd name="T44" fmla="+- 0 7254 6763"/>
                <a:gd name="T45" fmla="*/ T44 w 1806"/>
                <a:gd name="T46" fmla="+- 0 5 -13"/>
                <a:gd name="T47" fmla="*/ 5 h 824"/>
                <a:gd name="T48" fmla="+- 0 8117 6763"/>
                <a:gd name="T49" fmla="*/ T48 w 1806"/>
                <a:gd name="T50" fmla="+- 0 5 -13"/>
                <a:gd name="T51" fmla="*/ 5 h 824"/>
                <a:gd name="T52" fmla="+- 0 8117 6763"/>
                <a:gd name="T53" fmla="*/ T52 w 1806"/>
                <a:gd name="T54" fmla="+- 0 398 -13"/>
                <a:gd name="T55" fmla="*/ 398 h 824"/>
                <a:gd name="T56" fmla="+- 0 8117 6763"/>
                <a:gd name="T57" fmla="*/ T56 w 1806"/>
                <a:gd name="T58" fmla="+- 0 408 -13"/>
                <a:gd name="T59" fmla="*/ 408 h 824"/>
                <a:gd name="T60" fmla="+- 0 8125 6763"/>
                <a:gd name="T61" fmla="*/ T60 w 1806"/>
                <a:gd name="T62" fmla="+- 0 408 -13"/>
                <a:gd name="T63" fmla="*/ 408 h 824"/>
                <a:gd name="T64" fmla="+- 0 8524 6763"/>
                <a:gd name="T65" fmla="*/ T64 w 1806"/>
                <a:gd name="T66" fmla="+- 0 408 -13"/>
                <a:gd name="T67" fmla="*/ 408 h 824"/>
                <a:gd name="T68" fmla="+- 0 8524 6763"/>
                <a:gd name="T69" fmla="*/ T68 w 1806"/>
                <a:gd name="T70" fmla="+- 0 390 -13"/>
                <a:gd name="T71" fmla="*/ 390 h 824"/>
                <a:gd name="T72" fmla="+- 0 8135 6763"/>
                <a:gd name="T73" fmla="*/ T72 w 1806"/>
                <a:gd name="T74" fmla="+- 0 390 -13"/>
                <a:gd name="T75" fmla="*/ 390 h 824"/>
                <a:gd name="T76" fmla="+- 0 8135 6763"/>
                <a:gd name="T77" fmla="*/ T76 w 1806"/>
                <a:gd name="T78" fmla="+- 0 -5 -13"/>
                <a:gd name="T79" fmla="*/ -5 h 824"/>
                <a:gd name="T80" fmla="+- 0 8125 6763"/>
                <a:gd name="T81" fmla="*/ T80 w 1806"/>
                <a:gd name="T82" fmla="+- 0 -5 -13"/>
                <a:gd name="T83" fmla="*/ -5 h 824"/>
                <a:gd name="T84" fmla="+- 0 8125 6763"/>
                <a:gd name="T85" fmla="*/ T84 w 1806"/>
                <a:gd name="T86" fmla="+- 0 -13 -13"/>
                <a:gd name="T87" fmla="*/ -13 h 824"/>
                <a:gd name="T88" fmla="+- 0 7244 6763"/>
                <a:gd name="T89" fmla="*/ T88 w 1806"/>
                <a:gd name="T90" fmla="+- 0 -13 -13"/>
                <a:gd name="T91" fmla="*/ -13 h 824"/>
                <a:gd name="T92" fmla="+- 0 7244 6763"/>
                <a:gd name="T93" fmla="*/ T92 w 1806"/>
                <a:gd name="T94" fmla="+- 0 -5 -13"/>
                <a:gd name="T95" fmla="*/ -5 h 824"/>
                <a:gd name="T96" fmla="+- 0 7236 6763"/>
                <a:gd name="T97" fmla="*/ T96 w 1806"/>
                <a:gd name="T98" fmla="+- 0 -5 -13"/>
                <a:gd name="T99" fmla="*/ -5 h 824"/>
                <a:gd name="T100" fmla="+- 0 7236 6763"/>
                <a:gd name="T101" fmla="*/ T100 w 1806"/>
                <a:gd name="T102" fmla="+- 0 390 -13"/>
                <a:gd name="T103" fmla="*/ 390 h 824"/>
                <a:gd name="T104" fmla="+- 0 6808 6763"/>
                <a:gd name="T105" fmla="*/ T104 w 1806"/>
                <a:gd name="T106" fmla="+- 0 390 -13"/>
                <a:gd name="T107" fmla="*/ 390 h 824"/>
                <a:gd name="T108" fmla="+- 0 6804 6763"/>
                <a:gd name="T109" fmla="*/ T108 w 1806"/>
                <a:gd name="T110" fmla="+- 0 390 -13"/>
                <a:gd name="T111" fmla="*/ 390 h 824"/>
                <a:gd name="T112" fmla="+- 0 6763 6763"/>
                <a:gd name="T113" fmla="*/ T112 w 1806"/>
                <a:gd name="T114" fmla="+- 0 390 -13"/>
                <a:gd name="T115" fmla="*/ 390 h 824"/>
                <a:gd name="T116" fmla="+- 0 6800 6763"/>
                <a:gd name="T117" fmla="*/ T116 w 1806"/>
                <a:gd name="T118" fmla="+- 0 407 -13"/>
                <a:gd name="T119" fmla="*/ 407 h 824"/>
                <a:gd name="T120" fmla="+- 0 7681 6763"/>
                <a:gd name="T121" fmla="*/ T120 w 1806"/>
                <a:gd name="T122" fmla="+- 0 809 -13"/>
                <a:gd name="T123" fmla="*/ 809 h 824"/>
                <a:gd name="T124" fmla="+- 0 7685 6763"/>
                <a:gd name="T125" fmla="*/ T124 w 1806"/>
                <a:gd name="T126" fmla="+- 0 810 -13"/>
                <a:gd name="T127" fmla="*/ 810 h 824"/>
                <a:gd name="T128" fmla="+- 0 7688 6763"/>
                <a:gd name="T129" fmla="*/ T128 w 1806"/>
                <a:gd name="T130" fmla="+- 0 809 -13"/>
                <a:gd name="T131" fmla="*/ 809 h 824"/>
                <a:gd name="T132" fmla="+- 0 8569 6763"/>
                <a:gd name="T133" fmla="*/ T132 w 1806"/>
                <a:gd name="T134" fmla="+- 0 407 -13"/>
                <a:gd name="T135" fmla="*/ 407 h 8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</a:cxnLst>
              <a:rect l="0" t="0" r="r" b="b"/>
              <a:pathLst>
                <a:path w="1806" h="824">
                  <a:moveTo>
                    <a:pt x="1806" y="420"/>
                  </a:moveTo>
                  <a:lnTo>
                    <a:pt x="1803" y="411"/>
                  </a:lnTo>
                  <a:lnTo>
                    <a:pt x="1803" y="403"/>
                  </a:lnTo>
                  <a:lnTo>
                    <a:pt x="1800" y="403"/>
                  </a:lnTo>
                  <a:lnTo>
                    <a:pt x="1761" y="403"/>
                  </a:lnTo>
                  <a:lnTo>
                    <a:pt x="1761" y="421"/>
                  </a:lnTo>
                  <a:lnTo>
                    <a:pt x="922" y="803"/>
                  </a:lnTo>
                  <a:lnTo>
                    <a:pt x="84" y="421"/>
                  </a:lnTo>
                  <a:lnTo>
                    <a:pt x="481" y="421"/>
                  </a:lnTo>
                  <a:lnTo>
                    <a:pt x="491" y="421"/>
                  </a:lnTo>
                  <a:lnTo>
                    <a:pt x="491" y="411"/>
                  </a:lnTo>
                  <a:lnTo>
                    <a:pt x="491" y="18"/>
                  </a:lnTo>
                  <a:lnTo>
                    <a:pt x="1354" y="18"/>
                  </a:lnTo>
                  <a:lnTo>
                    <a:pt x="1354" y="411"/>
                  </a:lnTo>
                  <a:lnTo>
                    <a:pt x="1354" y="421"/>
                  </a:lnTo>
                  <a:lnTo>
                    <a:pt x="1362" y="421"/>
                  </a:lnTo>
                  <a:lnTo>
                    <a:pt x="1761" y="421"/>
                  </a:lnTo>
                  <a:lnTo>
                    <a:pt x="1761" y="403"/>
                  </a:lnTo>
                  <a:lnTo>
                    <a:pt x="1372" y="403"/>
                  </a:lnTo>
                  <a:lnTo>
                    <a:pt x="1372" y="8"/>
                  </a:lnTo>
                  <a:lnTo>
                    <a:pt x="1362" y="8"/>
                  </a:lnTo>
                  <a:lnTo>
                    <a:pt x="1362" y="0"/>
                  </a:lnTo>
                  <a:lnTo>
                    <a:pt x="481" y="0"/>
                  </a:lnTo>
                  <a:lnTo>
                    <a:pt x="481" y="8"/>
                  </a:lnTo>
                  <a:lnTo>
                    <a:pt x="473" y="8"/>
                  </a:lnTo>
                  <a:lnTo>
                    <a:pt x="473" y="403"/>
                  </a:lnTo>
                  <a:lnTo>
                    <a:pt x="45" y="403"/>
                  </a:lnTo>
                  <a:lnTo>
                    <a:pt x="41" y="403"/>
                  </a:lnTo>
                  <a:lnTo>
                    <a:pt x="0" y="403"/>
                  </a:lnTo>
                  <a:lnTo>
                    <a:pt x="37" y="420"/>
                  </a:lnTo>
                  <a:lnTo>
                    <a:pt x="918" y="822"/>
                  </a:lnTo>
                  <a:lnTo>
                    <a:pt x="922" y="823"/>
                  </a:lnTo>
                  <a:lnTo>
                    <a:pt x="925" y="822"/>
                  </a:lnTo>
                  <a:lnTo>
                    <a:pt x="1806" y="4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9" name="Rectangle 16">
            <a:extLst>
              <a:ext uri="{FF2B5EF4-FFF2-40B4-BE49-F238E27FC236}">
                <a16:creationId xmlns:a16="http://schemas.microsoft.com/office/drawing/2014/main" id="{9CCAC2A6-69E5-0552-6293-1BE1BFE33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91666" tIns="53958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0D94010F-E49C-6B4D-1775-E459D741D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9424"/>
            <a:ext cx="184731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q-AL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q-AL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C81F550-C5A4-26DC-986E-15DD989CC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850" y="241871"/>
            <a:ext cx="22313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7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A3C4-2C56-0F74-032A-DC5D9AEE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1800" b="1" i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GB" b="1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Koncepti</a:t>
            </a:r>
            <a:r>
              <a:rPr lang="en-GB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</a:t>
            </a:r>
            <a:r>
              <a:rPr lang="en-GB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Politikave</a:t>
            </a:r>
            <a:r>
              <a:rPr lang="en-GB" b="1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Publike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D6BD8-EFEB-1DA9-7335-F202771D2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b="0" i="0" dirty="0">
              <a:effectLst/>
              <a:latin typeface="Times New Roman" panose="020206030504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Politikat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publike,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në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kuptimin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përgjithshëm,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shihen</a:t>
            </a:r>
            <a:r>
              <a:rPr lang="sq-AL" sz="3600" b="0" i="0" spc="38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si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vendime formale e legale të instancave qeveritare. Politikat e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tilla janë të lidhura mes synimeve, veprimeve dhe rezultateve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(Hey</a:t>
            </a:r>
            <a:r>
              <a:rPr lang="en-US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ood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2008,</a:t>
            </a:r>
            <a:r>
              <a:rPr lang="sq-AL" sz="3600" b="0" i="0" spc="5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sz="3600" b="0" i="0" dirty="0">
                <a:effectLst/>
                <a:latin typeface="Times New Roman" panose="020206030504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382).</a:t>
            </a:r>
            <a:endParaRPr lang="en-GB" sz="3600" b="1" i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082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04884-EFFA-E4EE-47BC-7880E6B8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Llojet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politikave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640EA4B-C0AC-2B73-EA0C-A2A398DA2B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292" y="2063062"/>
            <a:ext cx="2365442" cy="1417310"/>
          </a:xfrm>
        </p:spPr>
      </p:pic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9C3CE07-71BC-0D37-24E7-D5C13E4617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445" y="2071401"/>
            <a:ext cx="2451726" cy="1417311"/>
          </a:xfrm>
          <a:prstGeom prst="rect">
            <a:avLst/>
          </a:prstGeom>
        </p:spPr>
      </p:pic>
      <p:pic>
        <p:nvPicPr>
          <p:cNvPr id="13" name="Picture 12" descr="Text&#10;&#10;Description automatically generated with low confidence">
            <a:extLst>
              <a:ext uri="{FF2B5EF4-FFF2-40B4-BE49-F238E27FC236}">
                <a16:creationId xmlns:a16="http://schemas.microsoft.com/office/drawing/2014/main" id="{621252D5-1779-0796-C30E-929D5008C8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446" y="3587261"/>
            <a:ext cx="2451726" cy="147914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1CA6390-8D18-A15E-3ABC-96D123531B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6292" y="3689943"/>
            <a:ext cx="2361632" cy="143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2800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</TotalTime>
  <Words>2747</Words>
  <Application>Microsoft Office PowerPoint</Application>
  <PresentationFormat>Widescreen</PresentationFormat>
  <Paragraphs>203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Verdana</vt:lpstr>
      <vt:lpstr>Wingdings</vt:lpstr>
      <vt:lpstr>Retrospect</vt:lpstr>
      <vt:lpstr>ADMINISTRIMI  DHE  POLITIKAT PUBLIKE</vt:lpstr>
      <vt:lpstr>Koncepti Politikë:  </vt:lpstr>
      <vt:lpstr>      </vt:lpstr>
      <vt:lpstr>Polity</vt:lpstr>
      <vt:lpstr>Politics</vt:lpstr>
      <vt:lpstr>Policy</vt:lpstr>
      <vt:lpstr>  Qasjet ndaj veprimit dhe ndikimit të pushtetit </vt:lpstr>
      <vt:lpstr> Koncepti i Politikave Publike</vt:lpstr>
      <vt:lpstr>Llojet e politikave</vt:lpstr>
      <vt:lpstr>Politikat Shpërndarëse</vt:lpstr>
      <vt:lpstr>Politikat e Rishpërndarjes</vt:lpstr>
      <vt:lpstr>Politikat Rregullatore</vt:lpstr>
      <vt:lpstr>Politikat Përbërese</vt:lpstr>
      <vt:lpstr>Marrëdhëniet ndërmjet shoqërisë, shtetit dhe politikave </vt:lpstr>
      <vt:lpstr>Aktorët kyç në procesin politikbërës</vt:lpstr>
      <vt:lpstr>Qeveria</vt:lpstr>
      <vt:lpstr>Administrata Publike</vt:lpstr>
      <vt:lpstr>Partitë Politike</vt:lpstr>
      <vt:lpstr>Aktorë të tjerë ndikues</vt:lpstr>
      <vt:lpstr>Grupet e interest sipas fushëveprimit</vt:lpstr>
      <vt:lpstr>Elementët përbërëse të shoqërisë civile</vt:lpstr>
      <vt:lpstr>Politikbërja dhe Procesi</vt:lpstr>
      <vt:lpstr>Cikli i Politikbërjes</vt:lpstr>
      <vt:lpstr>Caktimi i Axhendës</vt:lpstr>
      <vt:lpstr>Formulimi i Politikave</vt:lpstr>
      <vt:lpstr>Vendimarrja</vt:lpstr>
      <vt:lpstr>Zbatimi</vt:lpstr>
      <vt:lpstr>Vlerësimi</vt:lpstr>
      <vt:lpstr>Ligji për Nëpunësin Civil</vt:lpstr>
      <vt:lpstr>Klasifiki i Nëpunësve Civilë</vt:lpstr>
      <vt:lpstr>LIGJI PËR ORGANIZIMIN DHE FUNKSIONIMIN E ADMINISTRATËS SHTETËRORE</vt:lpstr>
      <vt:lpstr>Funksionet e Administratës Shtetërore</vt:lpstr>
      <vt:lpstr>Tipologjia e Organizimit të Administratës Shtetërore</vt:lpstr>
      <vt:lpstr>     LIGJI PËR TË DREJTËN E INFORMIMIT </vt:lpstr>
      <vt:lpstr>E Drejta e Informimit</vt:lpstr>
      <vt:lpstr>LIGJ PER RREGULLAT E ETIKES NE ADMINISTRATEN PUBLIKE</vt:lpstr>
      <vt:lpstr>Referenca</vt:lpstr>
      <vt:lpstr>FALEMINDERIT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Politikat Publike</dc:title>
  <dc:creator>Besart Mataj</dc:creator>
  <cp:lastModifiedBy>Besart Mataj</cp:lastModifiedBy>
  <cp:revision>33</cp:revision>
  <dcterms:created xsi:type="dcterms:W3CDTF">2022-06-17T19:43:23Z</dcterms:created>
  <dcterms:modified xsi:type="dcterms:W3CDTF">2022-06-17T23:15:27Z</dcterms:modified>
</cp:coreProperties>
</file>