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54"/>
  </p:handoutMasterIdLst>
  <p:sldIdLst>
    <p:sldId id="304" r:id="rId2"/>
    <p:sldId id="308" r:id="rId3"/>
    <p:sldId id="310" r:id="rId4"/>
    <p:sldId id="346" r:id="rId5"/>
    <p:sldId id="314" r:id="rId6"/>
    <p:sldId id="350" r:id="rId7"/>
    <p:sldId id="354" r:id="rId8"/>
    <p:sldId id="355" r:id="rId9"/>
    <p:sldId id="357" r:id="rId10"/>
    <p:sldId id="358" r:id="rId11"/>
    <p:sldId id="359" r:id="rId12"/>
    <p:sldId id="368" r:id="rId13"/>
    <p:sldId id="369" r:id="rId14"/>
    <p:sldId id="371" r:id="rId15"/>
    <p:sldId id="372" r:id="rId16"/>
    <p:sldId id="373" r:id="rId17"/>
    <p:sldId id="375" r:id="rId18"/>
    <p:sldId id="379" r:id="rId19"/>
    <p:sldId id="381" r:id="rId20"/>
    <p:sldId id="383" r:id="rId21"/>
    <p:sldId id="386" r:id="rId22"/>
    <p:sldId id="388" r:id="rId23"/>
    <p:sldId id="389" r:id="rId24"/>
    <p:sldId id="390" r:id="rId25"/>
    <p:sldId id="391" r:id="rId26"/>
    <p:sldId id="392" r:id="rId27"/>
    <p:sldId id="393" r:id="rId28"/>
    <p:sldId id="394" r:id="rId29"/>
    <p:sldId id="395" r:id="rId30"/>
    <p:sldId id="396" r:id="rId31"/>
    <p:sldId id="397" r:id="rId32"/>
    <p:sldId id="404" r:id="rId33"/>
    <p:sldId id="410" r:id="rId34"/>
    <p:sldId id="412" r:id="rId35"/>
    <p:sldId id="413" r:id="rId36"/>
    <p:sldId id="415" r:id="rId37"/>
    <p:sldId id="418" r:id="rId38"/>
    <p:sldId id="419" r:id="rId39"/>
    <p:sldId id="420" r:id="rId40"/>
    <p:sldId id="421" r:id="rId41"/>
    <p:sldId id="422" r:id="rId42"/>
    <p:sldId id="423" r:id="rId43"/>
    <p:sldId id="424" r:id="rId44"/>
    <p:sldId id="425" r:id="rId45"/>
    <p:sldId id="426" r:id="rId46"/>
    <p:sldId id="427" r:id="rId47"/>
    <p:sldId id="428" r:id="rId48"/>
    <p:sldId id="429" r:id="rId49"/>
    <p:sldId id="430" r:id="rId50"/>
    <p:sldId id="431" r:id="rId51"/>
    <p:sldId id="432" r:id="rId52"/>
    <p:sldId id="433" r:id="rId53"/>
  </p:sldIdLst>
  <p:sldSz cx="9144000" cy="6858000" type="screen4x3"/>
  <p:notesSz cx="6858000" cy="9296400"/>
  <p:defaultTextStyle>
    <a:defPPr>
      <a:defRPr lang="it-IT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CC33"/>
    <a:srgbClr val="0000CC"/>
    <a:srgbClr val="3366FF"/>
    <a:srgbClr val="0000FF"/>
    <a:srgbClr val="CCCC00"/>
    <a:srgbClr val="DE86A8"/>
    <a:srgbClr val="B5AFB1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80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88" y="-84"/>
      </p:cViewPr>
      <p:guideLst>
        <p:guide orient="horz" pos="2928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1536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1536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967"/>
            <a:ext cx="297180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1536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829967"/>
            <a:ext cx="297180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86681267-E68A-49D2-88F1-8E8F9864636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37524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/>
            </a:lvl1pPr>
          </a:lstStyle>
          <a:p>
            <a:r>
              <a:rPr lang="it-IT"/>
              <a:t>Click to edit Master title style</a:t>
            </a:r>
          </a:p>
        </p:txBody>
      </p:sp>
      <p:sp>
        <p:nvSpPr>
          <p:cNvPr id="2324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it-IT"/>
              <a:t>Click to edit Master subtitle style</a:t>
            </a:r>
          </a:p>
        </p:txBody>
      </p:sp>
      <p:sp>
        <p:nvSpPr>
          <p:cNvPr id="232452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 b="0">
                <a:solidFill>
                  <a:schemeClr val="tx1"/>
                </a:solidFill>
              </a:defRPr>
            </a:lvl1pPr>
          </a:lstStyle>
          <a:p>
            <a:endParaRPr lang="it-IT"/>
          </a:p>
        </p:txBody>
      </p:sp>
      <p:sp>
        <p:nvSpPr>
          <p:cNvPr id="232453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b="0">
                <a:solidFill>
                  <a:schemeClr val="tx1"/>
                </a:solidFill>
              </a:defRPr>
            </a:lvl1pPr>
          </a:lstStyle>
          <a:p>
            <a:endParaRPr lang="it-IT"/>
          </a:p>
        </p:txBody>
      </p:sp>
      <p:sp>
        <p:nvSpPr>
          <p:cNvPr id="23245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+mn-lt"/>
              </a:defRPr>
            </a:lvl1pPr>
          </a:lstStyle>
          <a:p>
            <a:fld id="{046B82E1-5E2B-4A72-A69C-06449A91B854}" type="slidenum">
              <a:rPr lang="it-IT"/>
              <a:pPr/>
              <a:t>‹#›</a:t>
            </a:fld>
            <a:endParaRPr lang="it-IT"/>
          </a:p>
        </p:txBody>
      </p:sp>
      <p:sp>
        <p:nvSpPr>
          <p:cNvPr id="232455" name="AutoShape 7"/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G0" fmla="+- 618 0 0"/>
            </a:gdLst>
            <a:ahLst/>
            <a:cxnLst>
              <a:cxn ang="0">
                <a:pos x="0" y="0"/>
              </a:cxn>
              <a:cxn ang="0">
                <a:pos x="618" y="0"/>
              </a:cxn>
              <a:cxn ang="0">
                <a:pos x="618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 eaLnBrk="1" hangingPunct="1"/>
            <a:endParaRPr lang="en-US" sz="2400">
              <a:latin typeface="Times New Roman" pitchFamily="18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Ervin Myftaraj, MBA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Baza Marketingu - UAMD – FEA                     </a:t>
            </a:r>
            <a:r>
              <a:rPr lang="en-US"/>
              <a:t>©2010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5715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5715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Ervin Myftaraj, MBA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Baza Marketingu - UAMD – FEA                     </a:t>
            </a:r>
            <a:r>
              <a:rPr lang="en-US"/>
              <a:t>©2010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Ervin Myftaraj, MBA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Baza Marketingu - UAMD – FEA                     </a:t>
            </a:r>
            <a:r>
              <a:rPr lang="en-US"/>
              <a:t>©2010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Ervin Myftaraj, MBA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Baza Marketingu - UAMD – FEA                     </a:t>
            </a:r>
            <a:r>
              <a:rPr lang="en-US"/>
              <a:t>©2010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Ervin Myftaraj, MBA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Baza Marketingu - UAMD – FEA                     </a:t>
            </a:r>
            <a:r>
              <a:rPr lang="en-US"/>
              <a:t>©2010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Ervin Myftaraj, MBA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Baza Marketingu - UAMD – FEA                     </a:t>
            </a:r>
            <a:r>
              <a:rPr lang="en-US"/>
              <a:t>©2010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Ervin Myftaraj, MBA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Baza Marketingu - UAMD – FEA                     </a:t>
            </a:r>
            <a:r>
              <a:rPr lang="en-US"/>
              <a:t>©2010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Ervin Myftaraj, MBA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Baza Marketingu - UAMD – FEA                     </a:t>
            </a:r>
            <a:r>
              <a:rPr lang="en-US"/>
              <a:t>©2010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Ervin Myftaraj, MBA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Baza Marketingu - UAMD – FEA                     </a:t>
            </a:r>
            <a:r>
              <a:rPr lang="en-US"/>
              <a:t>©2010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Ervin Myftaraj, MBA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Baza Marketingu - UAMD – FEA                     </a:t>
            </a:r>
            <a:r>
              <a:rPr lang="en-US"/>
              <a:t>©2010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it-IT"/>
              <a:t>Click to edit Master title style</a:t>
            </a:r>
          </a:p>
        </p:txBody>
      </p:sp>
      <p:sp>
        <p:nvSpPr>
          <p:cNvPr id="2314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</a:p>
        </p:txBody>
      </p:sp>
      <p:sp>
        <p:nvSpPr>
          <p:cNvPr id="231428" name="AutoShape 4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G0" fmla="+- 585 0 0"/>
            </a:gdLst>
            <a:ahLst/>
            <a:cxnLst>
              <a:cxn ang="0">
                <a:pos x="0" y="0"/>
              </a:cxn>
              <a:cxn ang="0">
                <a:pos x="585" y="0"/>
              </a:cxn>
              <a:cxn ang="0">
                <a:pos x="585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 eaLnBrk="1" hangingPunct="1"/>
            <a:endParaRPr lang="en-US" sz="2400">
              <a:latin typeface="Times New Roman" pitchFamily="18" charset="0"/>
            </a:endParaRPr>
          </a:p>
        </p:txBody>
      </p:sp>
      <p:sp>
        <p:nvSpPr>
          <p:cNvPr id="231429" name="Line 5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1430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829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1">
                <a:solidFill>
                  <a:srgbClr val="FF0000"/>
                </a:solidFill>
                <a:latin typeface="+mn-lt"/>
              </a:defRPr>
            </a:lvl1pPr>
          </a:lstStyle>
          <a:p>
            <a:r>
              <a:rPr lang="it-IT"/>
              <a:t>Ervin Myftaraj, MBA</a:t>
            </a:r>
          </a:p>
        </p:txBody>
      </p:sp>
      <p:sp>
        <p:nvSpPr>
          <p:cNvPr id="231431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708400" y="6237288"/>
            <a:ext cx="4751388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200" b="1">
                <a:solidFill>
                  <a:srgbClr val="FF0000"/>
                </a:solidFill>
                <a:latin typeface="+mn-lt"/>
              </a:defRPr>
            </a:lvl1pPr>
          </a:lstStyle>
          <a:p>
            <a:r>
              <a:rPr lang="it-IT"/>
              <a:t>Baza Marketingu - UAMD – FEA                     </a:t>
            </a:r>
            <a:r>
              <a:rPr lang="en-US"/>
              <a:t>©2010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/>
  <p:txStyles>
    <p:titleStyle>
      <a:lvl1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  <a:cs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  <a:cs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  <a:cs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  <a:cs typeface="Arial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600">
          <a:solidFill>
            <a:schemeClr val="tx1"/>
          </a:solidFill>
          <a:latin typeface="+mn-lt"/>
          <a:cs typeface="+mn-cs"/>
        </a:defRPr>
      </a:lvl2pPr>
      <a:lvl3pPr marL="1304925" indent="-3952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2300">
          <a:solidFill>
            <a:schemeClr val="tx1"/>
          </a:solidFill>
          <a:latin typeface="+mn-lt"/>
          <a:cs typeface="+mn-cs"/>
        </a:defRPr>
      </a:lvl3pPr>
      <a:lvl4pPr marL="1693863" indent="-38735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4pPr>
      <a:lvl5pPr marL="20939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5511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30083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34655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9227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b="1" dirty="0"/>
              <a:t>BAZAT E MARKETINGUT</a:t>
            </a:r>
            <a:endParaRPr lang="it-IT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400" b="1"/>
              <a:t>Funksionet e marketingut dhe politikat kryesore te tij</a:t>
            </a:r>
          </a:p>
        </p:txBody>
      </p:sp>
      <p:sp>
        <p:nvSpPr>
          <p:cNvPr id="270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773238"/>
            <a:ext cx="7775575" cy="4267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nb-NO" sz="2300" b="1" dirty="0"/>
              <a:t>Shkembimet shoqerohen me mosperputhje ne sasi dhe ne asortimente te cilat shoqerohen me rrjedhoja ne lidhjet ndermjet prodhuesve dhe konsumatorve: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nb-NO" sz="2400" dirty="0"/>
              <a:t>4. Prodhuesit i vlersojne produktet nga kostua/cmimi ndersa konsumatoret nga dobia.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nb-NO" sz="2400" dirty="0"/>
              <a:t>5. Ndarja e pronsise.Prodhuesit i kane produktet por konsumatoret i kerkojne ato.</a:t>
            </a:r>
            <a:endParaRPr lang="it-IT" sz="2400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it-IT" sz="2400" dirty="0"/>
              <a:t>6. Prodhuesit i prodhojne ne sasi te medha ndersa konsumatoret i blejne ne sasi te vogla.</a:t>
            </a:r>
            <a:endParaRPr lang="en-US" sz="2400" dirty="0"/>
          </a:p>
          <a:p>
            <a:pPr>
              <a:lnSpc>
                <a:spcPct val="90000"/>
              </a:lnSpc>
            </a:pP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752868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 algn="ctr"/>
            <a:r>
              <a:rPr lang="en-US" sz="3200" b="1" dirty="0" err="1">
                <a:solidFill>
                  <a:schemeClr val="tx1"/>
                </a:solidFill>
              </a:rPr>
              <a:t>Tregu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3200" b="1" u="sng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Kemi disa lloje tregjesh: </a:t>
            </a:r>
            <a:endParaRPr lang="en-US" sz="2800" b="1" u="sng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514350" indent="-514350">
              <a:buFont typeface="+mj-lt"/>
              <a:buAutoNum type="arabicPeriod"/>
            </a:pPr>
            <a:r>
              <a:rPr lang="it-IT" sz="32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Marketingu i masës.</a:t>
            </a:r>
            <a:r>
              <a:rPr lang="it-IT" sz="3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endParaRPr lang="en-US" sz="28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514350" indent="-514350">
              <a:buFont typeface="+mj-lt"/>
              <a:buAutoNum type="arabicPeriod"/>
            </a:pPr>
            <a:r>
              <a:rPr lang="it-IT" sz="32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Tregu i segmentuar</a:t>
            </a:r>
            <a:r>
              <a:rPr lang="it-IT" sz="3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  <a:endParaRPr lang="en-US" sz="28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514350" indent="-514350">
              <a:buFont typeface="+mj-lt"/>
              <a:buAutoNum type="arabicPeriod"/>
            </a:pPr>
            <a:r>
              <a:rPr lang="it-IT" sz="32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Tregu niche</a:t>
            </a:r>
            <a:r>
              <a:rPr lang="it-IT" sz="3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  <a:endParaRPr lang="en-US" sz="28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514350" indent="-514350">
              <a:buFont typeface="+mj-lt"/>
              <a:buAutoNum type="arabicPeriod"/>
            </a:pPr>
            <a:r>
              <a:rPr lang="it-IT" sz="32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Mikromarketing</a:t>
            </a:r>
            <a:r>
              <a:rPr lang="it-IT" sz="3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  <a:endParaRPr lang="en-US" sz="28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it-IT" sz="3200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Tregu lokal</a:t>
            </a:r>
            <a:r>
              <a:rPr lang="it-IT" sz="3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endParaRPr lang="en-US" sz="28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it-IT" sz="3200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Tregu individual</a:t>
            </a:r>
            <a:r>
              <a:rPr lang="it-IT" sz="3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endParaRPr lang="en-US" sz="28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55151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/>
              <a:t>PRODUKTI</a:t>
            </a:r>
            <a:endParaRPr lang="it-IT" b="1"/>
          </a:p>
        </p:txBody>
      </p:sp>
      <p:sp>
        <p:nvSpPr>
          <p:cNvPr id="223238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611188" y="3933825"/>
            <a:ext cx="7848600" cy="2328863"/>
          </a:xfrm>
          <a:noFill/>
          <a:ln/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500" dirty="0" err="1"/>
              <a:t>Msc</a:t>
            </a:r>
            <a:r>
              <a:rPr lang="en-US" sz="2500" dirty="0"/>
              <a:t>. </a:t>
            </a:r>
            <a:r>
              <a:rPr lang="en-US" sz="2500" dirty="0" err="1"/>
              <a:t>Redinela</a:t>
            </a:r>
            <a:r>
              <a:rPr lang="en-US" sz="2500" dirty="0"/>
              <a:t> Hoxha</a:t>
            </a:r>
          </a:p>
          <a:p>
            <a:pPr>
              <a:lnSpc>
                <a:spcPct val="80000"/>
              </a:lnSpc>
            </a:pP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5134841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b="1"/>
              <a:t>Nocioni i produktit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700213"/>
            <a:ext cx="8964612" cy="432107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it-IT" dirty="0"/>
              <a:t>Produktet jane vetem te prekshme?</a:t>
            </a:r>
          </a:p>
          <a:p>
            <a:pPr>
              <a:lnSpc>
                <a:spcPct val="80000"/>
              </a:lnSpc>
            </a:pPr>
            <a:r>
              <a:rPr lang="it-IT" sz="2400" b="1" dirty="0"/>
              <a:t>Me produkte do te kuptojme cdo gje qe mund te ofrohet ne nje treg ne menyre te dukshme, te blihet apo te konsumohet duke plotesuar nje nevoje.</a:t>
            </a:r>
          </a:p>
          <a:p>
            <a:pPr>
              <a:lnSpc>
                <a:spcPct val="80000"/>
              </a:lnSpc>
            </a:pPr>
            <a:r>
              <a:rPr lang="it-IT" sz="2500" b="1" dirty="0">
                <a:solidFill>
                  <a:srgbClr val="990000"/>
                </a:solidFill>
              </a:rPr>
              <a:t>Te prekshme</a:t>
            </a:r>
            <a:r>
              <a:rPr lang="it-IT" sz="2500" dirty="0"/>
              <a:t> (Automobila,kepuce,libra,etj)</a:t>
            </a:r>
          </a:p>
          <a:p>
            <a:pPr>
              <a:lnSpc>
                <a:spcPct val="80000"/>
              </a:lnSpc>
            </a:pPr>
            <a:r>
              <a:rPr lang="it-IT" sz="2500" b="1" dirty="0">
                <a:solidFill>
                  <a:srgbClr val="990000"/>
                </a:solidFill>
              </a:rPr>
              <a:t>Sherbimet</a:t>
            </a:r>
            <a:r>
              <a:rPr lang="it-IT" sz="2500" dirty="0">
                <a:solidFill>
                  <a:srgbClr val="990000"/>
                </a:solidFill>
              </a:rPr>
              <a:t> </a:t>
            </a:r>
            <a:r>
              <a:rPr lang="it-IT" sz="2500" dirty="0"/>
              <a:t> (transporti,shendetesia)</a:t>
            </a:r>
          </a:p>
          <a:p>
            <a:pPr>
              <a:lnSpc>
                <a:spcPct val="80000"/>
              </a:lnSpc>
            </a:pPr>
            <a:r>
              <a:rPr lang="it-IT" sz="2500" b="1" dirty="0">
                <a:solidFill>
                  <a:srgbClr val="990000"/>
                </a:solidFill>
              </a:rPr>
              <a:t>Person</a:t>
            </a:r>
            <a:r>
              <a:rPr lang="it-IT" sz="2500" dirty="0"/>
              <a:t>  (lider politik qe duhet promovuar)</a:t>
            </a:r>
          </a:p>
          <a:p>
            <a:pPr>
              <a:lnSpc>
                <a:spcPct val="80000"/>
              </a:lnSpc>
            </a:pPr>
            <a:r>
              <a:rPr lang="it-IT" sz="2500" b="1" dirty="0">
                <a:solidFill>
                  <a:srgbClr val="990000"/>
                </a:solidFill>
              </a:rPr>
              <a:t>Spektakel</a:t>
            </a:r>
            <a:r>
              <a:rPr lang="it-IT" sz="2500" dirty="0"/>
              <a:t> (“Portokalli”,”E Djela Shqiptare”)</a:t>
            </a:r>
          </a:p>
          <a:p>
            <a:pPr>
              <a:lnSpc>
                <a:spcPct val="80000"/>
              </a:lnSpc>
            </a:pPr>
            <a:r>
              <a:rPr lang="it-IT" sz="2500" b="1" dirty="0">
                <a:solidFill>
                  <a:srgbClr val="990000"/>
                </a:solidFill>
              </a:rPr>
              <a:t>Ide</a:t>
            </a:r>
            <a:r>
              <a:rPr lang="it-IT" sz="2500" dirty="0"/>
              <a:t>  (planifikimi familjar, “publiciteti ne TV”)</a:t>
            </a:r>
          </a:p>
          <a:p>
            <a:pPr>
              <a:lnSpc>
                <a:spcPct val="80000"/>
              </a:lnSpc>
            </a:pPr>
            <a:r>
              <a:rPr lang="it-IT" sz="2400" b="1" dirty="0">
                <a:solidFill>
                  <a:srgbClr val="990000"/>
                </a:solidFill>
              </a:rPr>
              <a:t>Organizate</a:t>
            </a:r>
            <a:r>
              <a:rPr lang="it-IT" sz="2400" dirty="0"/>
              <a:t> (“mjafte”, “mjeket pa kufi”)</a:t>
            </a:r>
            <a:r>
              <a:rPr lang="it-IT" dirty="0"/>
              <a:t> </a:t>
            </a:r>
          </a:p>
          <a:p>
            <a:pPr>
              <a:lnSpc>
                <a:spcPct val="80000"/>
              </a:lnSpc>
            </a:pPr>
            <a:r>
              <a:rPr lang="it-IT" sz="2500" b="1" dirty="0">
                <a:solidFill>
                  <a:srgbClr val="990000"/>
                </a:solidFill>
              </a:rPr>
              <a:t>Nje drejtim</a:t>
            </a:r>
            <a:r>
              <a:rPr lang="it-IT" dirty="0"/>
              <a:t> </a:t>
            </a:r>
            <a:r>
              <a:rPr lang="it-IT" sz="2500" dirty="0"/>
              <a:t>(bregdeti shqiptar)</a:t>
            </a:r>
            <a:r>
              <a:rPr lang="it-IT" dirty="0"/>
              <a:t>      </a:t>
            </a:r>
          </a:p>
        </p:txBody>
      </p:sp>
      <p:pic>
        <p:nvPicPr>
          <p:cNvPr id="41989" name="Picture 5" descr="j0234687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0" y="0"/>
            <a:ext cx="2286000" cy="154463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2540923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Nivelet e produktit</a:t>
            </a:r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628775"/>
            <a:ext cx="8001000" cy="4536529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600" b="1" dirty="0" err="1"/>
              <a:t>Berthama</a:t>
            </a:r>
            <a:endParaRPr lang="en-US" sz="2600" b="1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dirty="0"/>
              <a:t>    </a:t>
            </a:r>
            <a:r>
              <a:rPr lang="en-US" sz="2000" dirty="0" err="1"/>
              <a:t>Çfare</a:t>
            </a:r>
            <a:r>
              <a:rPr lang="en-US" sz="2000" dirty="0"/>
              <a:t> </a:t>
            </a:r>
            <a:r>
              <a:rPr lang="en-US" sz="2000" dirty="0" err="1"/>
              <a:t>blen</a:t>
            </a:r>
            <a:r>
              <a:rPr lang="en-US" sz="2000" dirty="0"/>
              <a:t> </a:t>
            </a:r>
            <a:r>
              <a:rPr lang="en-US" sz="2000" dirty="0" err="1"/>
              <a:t>klienti</a:t>
            </a:r>
            <a:r>
              <a:rPr lang="en-US" sz="2000" dirty="0"/>
              <a:t>? </a:t>
            </a:r>
            <a:r>
              <a:rPr lang="en-US" sz="2000" dirty="0" err="1"/>
              <a:t>Epersia</a:t>
            </a:r>
            <a:r>
              <a:rPr lang="en-US" sz="2000" dirty="0"/>
              <a:t> </a:t>
            </a:r>
            <a:r>
              <a:rPr lang="en-US" sz="2000" dirty="0" err="1"/>
              <a:t>kryesore</a:t>
            </a:r>
            <a:r>
              <a:rPr lang="en-US" sz="2000" dirty="0"/>
              <a:t> e </a:t>
            </a:r>
            <a:r>
              <a:rPr lang="en-US" sz="2000" dirty="0" err="1"/>
              <a:t>produktit</a:t>
            </a:r>
            <a:r>
              <a:rPr lang="en-US" sz="2000" dirty="0"/>
              <a:t>. </a:t>
            </a:r>
            <a:r>
              <a:rPr lang="en-US" sz="2000" dirty="0" err="1">
                <a:solidFill>
                  <a:srgbClr val="0000FF"/>
                </a:solidFill>
              </a:rPr>
              <a:t>Kamera</a:t>
            </a:r>
            <a:r>
              <a:rPr lang="en-US" sz="2000" dirty="0">
                <a:solidFill>
                  <a:srgbClr val="0000FF"/>
                </a:solidFill>
              </a:rPr>
              <a:t>, per </a:t>
            </a:r>
            <a:r>
              <a:rPr lang="en-US" sz="2000" dirty="0" err="1">
                <a:solidFill>
                  <a:srgbClr val="0000FF"/>
                </a:solidFill>
              </a:rPr>
              <a:t>te</a:t>
            </a:r>
            <a:r>
              <a:rPr lang="en-US" sz="2000" dirty="0">
                <a:solidFill>
                  <a:srgbClr val="0000FF"/>
                </a:solidFill>
              </a:rPr>
              <a:t> </a:t>
            </a:r>
            <a:r>
              <a:rPr lang="en-US" sz="2000" dirty="0" err="1">
                <a:solidFill>
                  <a:srgbClr val="0000FF"/>
                </a:solidFill>
              </a:rPr>
              <a:t>filmuar</a:t>
            </a:r>
            <a:r>
              <a:rPr lang="en-US" sz="2000" dirty="0">
                <a:solidFill>
                  <a:srgbClr val="0000FF"/>
                </a:solidFill>
              </a:rPr>
              <a:t>.</a:t>
            </a:r>
          </a:p>
          <a:p>
            <a:pPr>
              <a:lnSpc>
                <a:spcPct val="80000"/>
              </a:lnSpc>
            </a:pPr>
            <a:r>
              <a:rPr lang="en-US" sz="2600" b="1" dirty="0" err="1"/>
              <a:t>Produkti</a:t>
            </a:r>
            <a:r>
              <a:rPr lang="en-US" sz="2600" b="1" dirty="0"/>
              <a:t> </a:t>
            </a:r>
            <a:r>
              <a:rPr lang="en-US" sz="2600" b="1" dirty="0" err="1"/>
              <a:t>gjenerik</a:t>
            </a:r>
            <a:endParaRPr lang="en-US" sz="2600" b="1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600" dirty="0"/>
              <a:t>    </a:t>
            </a:r>
            <a:r>
              <a:rPr lang="en-US" sz="2000" dirty="0" err="1"/>
              <a:t>Berthama</a:t>
            </a:r>
            <a:r>
              <a:rPr lang="en-US" sz="2000" dirty="0"/>
              <a:t> e </a:t>
            </a:r>
            <a:r>
              <a:rPr lang="en-US" sz="2000" dirty="0" err="1"/>
              <a:t>veshur</a:t>
            </a:r>
            <a:r>
              <a:rPr lang="en-US" sz="2000" dirty="0"/>
              <a:t> me </a:t>
            </a:r>
            <a:r>
              <a:rPr lang="en-US" sz="2000" dirty="0" err="1"/>
              <a:t>karakteristikat</a:t>
            </a:r>
            <a:r>
              <a:rPr lang="en-US" sz="2000" dirty="0"/>
              <a:t> e </a:t>
            </a:r>
            <a:r>
              <a:rPr lang="en-US" sz="2000" dirty="0" err="1"/>
              <a:t>produktit</a:t>
            </a:r>
            <a:r>
              <a:rPr lang="en-US" sz="2000" dirty="0"/>
              <a:t>. </a:t>
            </a:r>
            <a:r>
              <a:rPr lang="en-US" sz="2000" dirty="0" err="1">
                <a:solidFill>
                  <a:srgbClr val="0000FF"/>
                </a:solidFill>
              </a:rPr>
              <a:t>Kamera</a:t>
            </a:r>
            <a:r>
              <a:rPr lang="en-US" sz="2000" dirty="0">
                <a:solidFill>
                  <a:srgbClr val="0000FF"/>
                </a:solidFill>
              </a:rPr>
              <a:t>- </a:t>
            </a:r>
            <a:r>
              <a:rPr lang="en-US" sz="2000" dirty="0" err="1">
                <a:solidFill>
                  <a:srgbClr val="0000FF"/>
                </a:solidFill>
              </a:rPr>
              <a:t>stilimin,madhesin,memorien</a:t>
            </a:r>
            <a:r>
              <a:rPr lang="en-US" sz="2000" dirty="0"/>
              <a:t>.</a:t>
            </a:r>
          </a:p>
          <a:p>
            <a:pPr>
              <a:lnSpc>
                <a:spcPct val="80000"/>
              </a:lnSpc>
            </a:pPr>
            <a:r>
              <a:rPr lang="en-US" sz="2600" b="1" dirty="0" err="1"/>
              <a:t>Produkti</a:t>
            </a:r>
            <a:r>
              <a:rPr lang="en-US" sz="2600" b="1" dirty="0"/>
              <a:t> i </a:t>
            </a:r>
            <a:r>
              <a:rPr lang="en-US" sz="2600" b="1" dirty="0" err="1"/>
              <a:t>pritur</a:t>
            </a:r>
            <a:endParaRPr lang="en-US" sz="2600" b="1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600" dirty="0"/>
              <a:t>    </a:t>
            </a:r>
            <a:r>
              <a:rPr lang="en-US" sz="2000" dirty="0" err="1"/>
              <a:t>Atributet</a:t>
            </a:r>
            <a:r>
              <a:rPr lang="en-US" sz="2000" dirty="0"/>
              <a:t> </a:t>
            </a:r>
            <a:r>
              <a:rPr lang="en-US" sz="2000" dirty="0" err="1"/>
              <a:t>qe</a:t>
            </a:r>
            <a:r>
              <a:rPr lang="en-US" sz="2000" dirty="0"/>
              <a:t> </a:t>
            </a:r>
            <a:r>
              <a:rPr lang="en-US" sz="2000" dirty="0" err="1"/>
              <a:t>bleresi</a:t>
            </a:r>
            <a:r>
              <a:rPr lang="en-US" sz="2000" dirty="0"/>
              <a:t> </a:t>
            </a:r>
            <a:r>
              <a:rPr lang="en-US" sz="2000" dirty="0" err="1"/>
              <a:t>pret</a:t>
            </a:r>
            <a:r>
              <a:rPr lang="en-US" sz="2000" dirty="0"/>
              <a:t> </a:t>
            </a:r>
            <a:r>
              <a:rPr lang="en-US" sz="2000" dirty="0" err="1"/>
              <a:t>te</a:t>
            </a:r>
            <a:r>
              <a:rPr lang="en-US" sz="2000" dirty="0"/>
              <a:t> </a:t>
            </a:r>
            <a:r>
              <a:rPr lang="en-US" sz="2000" dirty="0" err="1"/>
              <a:t>marre</a:t>
            </a:r>
            <a:r>
              <a:rPr lang="en-US" sz="2000" dirty="0"/>
              <a:t> </a:t>
            </a:r>
            <a:r>
              <a:rPr lang="en-US" sz="2000" dirty="0" err="1"/>
              <a:t>nga</a:t>
            </a:r>
            <a:r>
              <a:rPr lang="en-US" sz="2000" dirty="0"/>
              <a:t> </a:t>
            </a:r>
            <a:r>
              <a:rPr lang="en-US" sz="2000" dirty="0" err="1"/>
              <a:t>produkti</a:t>
            </a:r>
            <a:r>
              <a:rPr lang="en-US" sz="2000" dirty="0"/>
              <a:t> (</a:t>
            </a:r>
            <a:r>
              <a:rPr lang="en-US" sz="2000" dirty="0" err="1"/>
              <a:t>ora-kohen</a:t>
            </a:r>
            <a:r>
              <a:rPr lang="en-US" sz="2000" dirty="0"/>
              <a:t>, </a:t>
            </a:r>
            <a:r>
              <a:rPr lang="en-US" sz="2000" dirty="0" err="1">
                <a:solidFill>
                  <a:srgbClr val="0000FF"/>
                </a:solidFill>
              </a:rPr>
              <a:t>kamera-te</a:t>
            </a:r>
            <a:r>
              <a:rPr lang="en-US" sz="2000" dirty="0">
                <a:solidFill>
                  <a:srgbClr val="0000FF"/>
                </a:solidFill>
              </a:rPr>
              <a:t> </a:t>
            </a:r>
            <a:r>
              <a:rPr lang="en-US" sz="2000" dirty="0" err="1">
                <a:solidFill>
                  <a:srgbClr val="0000FF"/>
                </a:solidFill>
              </a:rPr>
              <a:t>rregjistoj</a:t>
            </a:r>
            <a:r>
              <a:rPr lang="en-US" sz="2000" dirty="0"/>
              <a:t>)</a:t>
            </a:r>
          </a:p>
          <a:p>
            <a:pPr>
              <a:lnSpc>
                <a:spcPct val="80000"/>
              </a:lnSpc>
            </a:pPr>
            <a:r>
              <a:rPr lang="en-US" sz="2600" b="1" dirty="0" err="1"/>
              <a:t>Produkti</a:t>
            </a:r>
            <a:r>
              <a:rPr lang="en-US" sz="2600" b="1" dirty="0"/>
              <a:t> global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600" dirty="0"/>
              <a:t>    </a:t>
            </a:r>
            <a:r>
              <a:rPr lang="en-US" sz="2000" dirty="0" err="1">
                <a:solidFill>
                  <a:srgbClr val="0000FF"/>
                </a:solidFill>
              </a:rPr>
              <a:t>kamera-ndihma</a:t>
            </a:r>
            <a:r>
              <a:rPr lang="en-US" sz="2000" dirty="0">
                <a:solidFill>
                  <a:srgbClr val="0000FF"/>
                </a:solidFill>
              </a:rPr>
              <a:t> </a:t>
            </a:r>
            <a:r>
              <a:rPr lang="en-US" sz="2000" dirty="0" err="1">
                <a:solidFill>
                  <a:srgbClr val="0000FF"/>
                </a:solidFill>
              </a:rPr>
              <a:t>teknike,garancia</a:t>
            </a:r>
            <a:r>
              <a:rPr lang="en-US" sz="2000" dirty="0">
                <a:solidFill>
                  <a:srgbClr val="0000FF"/>
                </a:solidFill>
              </a:rPr>
              <a:t>, </a:t>
            </a:r>
            <a:r>
              <a:rPr lang="en-US" sz="2000" dirty="0" err="1">
                <a:solidFill>
                  <a:srgbClr val="0000FF"/>
                </a:solidFill>
              </a:rPr>
              <a:t>sherbimet</a:t>
            </a:r>
            <a:r>
              <a:rPr lang="en-US" sz="2000" dirty="0">
                <a:solidFill>
                  <a:srgbClr val="0000FF"/>
                </a:solidFill>
              </a:rPr>
              <a:t> pas </a:t>
            </a:r>
            <a:r>
              <a:rPr lang="en-US" sz="2000" dirty="0" err="1">
                <a:solidFill>
                  <a:srgbClr val="0000FF"/>
                </a:solidFill>
              </a:rPr>
              <a:t>shitjes</a:t>
            </a:r>
            <a:r>
              <a:rPr lang="en-US" sz="2000" dirty="0"/>
              <a:t>.</a:t>
            </a:r>
          </a:p>
          <a:p>
            <a:pPr>
              <a:lnSpc>
                <a:spcPct val="80000"/>
              </a:lnSpc>
            </a:pPr>
            <a:r>
              <a:rPr lang="en-US" sz="2600" b="1" dirty="0" err="1"/>
              <a:t>Produkti</a:t>
            </a:r>
            <a:r>
              <a:rPr lang="en-US" sz="2600" b="1" dirty="0"/>
              <a:t> </a:t>
            </a:r>
            <a:r>
              <a:rPr lang="en-US" sz="2600" b="1" dirty="0" err="1"/>
              <a:t>potencial</a:t>
            </a:r>
            <a:endParaRPr lang="en-US" sz="2600" b="1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 dirty="0">
                <a:solidFill>
                  <a:srgbClr val="0000FF"/>
                </a:solidFill>
              </a:rPr>
              <a:t>    </a:t>
            </a:r>
            <a:r>
              <a:rPr lang="en-US" sz="2000" dirty="0" err="1">
                <a:solidFill>
                  <a:srgbClr val="0000FF"/>
                </a:solidFill>
              </a:rPr>
              <a:t>Te</a:t>
            </a:r>
            <a:r>
              <a:rPr lang="en-US" sz="2000" dirty="0">
                <a:solidFill>
                  <a:srgbClr val="0000FF"/>
                </a:solidFill>
              </a:rPr>
              <a:t> </a:t>
            </a:r>
            <a:r>
              <a:rPr lang="en-US" sz="2000" dirty="0" err="1">
                <a:solidFill>
                  <a:srgbClr val="0000FF"/>
                </a:solidFill>
              </a:rPr>
              <a:t>gjitha</a:t>
            </a:r>
            <a:r>
              <a:rPr lang="en-US" sz="2000" dirty="0">
                <a:solidFill>
                  <a:srgbClr val="0000FF"/>
                </a:solidFill>
              </a:rPr>
              <a:t> </a:t>
            </a:r>
            <a:r>
              <a:rPr lang="en-US" sz="2000" dirty="0" err="1">
                <a:solidFill>
                  <a:srgbClr val="0000FF"/>
                </a:solidFill>
              </a:rPr>
              <a:t>permirsimet</a:t>
            </a:r>
            <a:r>
              <a:rPr lang="en-US" sz="2000" dirty="0">
                <a:solidFill>
                  <a:srgbClr val="0000FF"/>
                </a:solidFill>
              </a:rPr>
              <a:t> </a:t>
            </a:r>
            <a:r>
              <a:rPr lang="en-US" sz="2000" dirty="0" err="1">
                <a:solidFill>
                  <a:srgbClr val="0000FF"/>
                </a:solidFill>
              </a:rPr>
              <a:t>dhe</a:t>
            </a:r>
            <a:r>
              <a:rPr lang="en-US" sz="2000" dirty="0">
                <a:solidFill>
                  <a:srgbClr val="0000FF"/>
                </a:solidFill>
              </a:rPr>
              <a:t> </a:t>
            </a:r>
            <a:r>
              <a:rPr lang="en-US" sz="2000" dirty="0" err="1">
                <a:solidFill>
                  <a:srgbClr val="0000FF"/>
                </a:solidFill>
              </a:rPr>
              <a:t>transformimet</a:t>
            </a:r>
            <a:endParaRPr lang="en-US" sz="20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30431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Hierarkia e produkteve</a:t>
            </a:r>
          </a:p>
        </p:txBody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752600"/>
            <a:ext cx="8785225" cy="4267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sq-AL" sz="2800" b="1" dirty="0"/>
              <a:t>Artikulli</a:t>
            </a:r>
            <a:r>
              <a:rPr lang="sq-AL" dirty="0"/>
              <a:t> </a:t>
            </a:r>
            <a:r>
              <a:rPr lang="sq-AL" sz="1800" dirty="0"/>
              <a:t>(njesia baze, diferencimet, </a:t>
            </a:r>
            <a:r>
              <a:rPr lang="sq-AL" sz="1800" dirty="0">
                <a:solidFill>
                  <a:srgbClr val="0000FF"/>
                </a:solidFill>
              </a:rPr>
              <a:t>sig. i jetes-invalid</a:t>
            </a:r>
            <a:r>
              <a:rPr lang="sq-AL" sz="1800" dirty="0"/>
              <a:t>)</a:t>
            </a:r>
          </a:p>
          <a:p>
            <a:pPr>
              <a:lnSpc>
                <a:spcPct val="90000"/>
              </a:lnSpc>
            </a:pPr>
            <a:r>
              <a:rPr lang="sq-AL" sz="2800" b="1" dirty="0"/>
              <a:t>Marka</a:t>
            </a:r>
            <a:r>
              <a:rPr lang="sq-AL" dirty="0"/>
              <a:t> </a:t>
            </a:r>
            <a:r>
              <a:rPr lang="sq-AL" sz="1800" dirty="0"/>
              <a:t>(emrin qe lidhet me artikullin,</a:t>
            </a:r>
            <a:r>
              <a:rPr lang="sq-AL" sz="1800" dirty="0">
                <a:solidFill>
                  <a:srgbClr val="0000FF"/>
                </a:solidFill>
              </a:rPr>
              <a:t>INSIG</a:t>
            </a:r>
            <a:r>
              <a:rPr lang="sq-AL" sz="1800" dirty="0"/>
              <a:t>)</a:t>
            </a:r>
          </a:p>
          <a:p>
            <a:pPr>
              <a:lnSpc>
                <a:spcPct val="90000"/>
              </a:lnSpc>
            </a:pPr>
            <a:r>
              <a:rPr lang="sq-AL" sz="2800" b="1" dirty="0"/>
              <a:t>Tipi i produktit</a:t>
            </a:r>
            <a:r>
              <a:rPr lang="sq-AL" sz="2200" dirty="0"/>
              <a:t> </a:t>
            </a:r>
            <a:r>
              <a:rPr lang="sq-AL" sz="1800" dirty="0"/>
              <a:t>(forme e dhene produkti</a:t>
            </a:r>
            <a:r>
              <a:rPr lang="sq-AL" sz="1800" dirty="0">
                <a:solidFill>
                  <a:srgbClr val="0000FF"/>
                </a:solidFill>
              </a:rPr>
              <a:t>, sig i jetes ne grup)</a:t>
            </a:r>
          </a:p>
          <a:p>
            <a:pPr>
              <a:lnSpc>
                <a:spcPct val="90000"/>
              </a:lnSpc>
            </a:pPr>
            <a:r>
              <a:rPr lang="sq-AL" sz="2800" b="1" dirty="0"/>
              <a:t>Gama e produkteve</a:t>
            </a:r>
            <a:r>
              <a:rPr lang="sq-AL" sz="2000" dirty="0"/>
              <a:t> </a:t>
            </a:r>
            <a:r>
              <a:rPr lang="sq-AL" sz="1800" dirty="0"/>
              <a:t>(produktet e lidhura ngushtesishte,funksionojne njelloj,kliente te njejte, </a:t>
            </a:r>
            <a:r>
              <a:rPr lang="sq-AL" sz="1800" dirty="0">
                <a:solidFill>
                  <a:srgbClr val="0000FF"/>
                </a:solidFill>
              </a:rPr>
              <a:t>sig </a:t>
            </a:r>
            <a:r>
              <a:rPr lang="en-US" sz="1800" dirty="0">
                <a:solidFill>
                  <a:srgbClr val="0000FF"/>
                </a:solidFill>
              </a:rPr>
              <a:t>i</a:t>
            </a:r>
            <a:r>
              <a:rPr lang="sq-AL" sz="1800" dirty="0">
                <a:solidFill>
                  <a:srgbClr val="0000FF"/>
                </a:solidFill>
              </a:rPr>
              <a:t> jetes</a:t>
            </a:r>
            <a:r>
              <a:rPr lang="sq-AL" sz="1600" dirty="0"/>
              <a:t>)</a:t>
            </a:r>
            <a:r>
              <a:rPr lang="en-US" sz="1600" dirty="0"/>
              <a:t> </a:t>
            </a:r>
          </a:p>
          <a:p>
            <a:pPr>
              <a:lnSpc>
                <a:spcPct val="90000"/>
              </a:lnSpc>
            </a:pPr>
            <a:r>
              <a:rPr lang="en-US" sz="2800" b="1" dirty="0" err="1"/>
              <a:t>Kategoria</a:t>
            </a:r>
            <a:r>
              <a:rPr lang="en-US" sz="2800" b="1" dirty="0"/>
              <a:t> e </a:t>
            </a:r>
            <a:r>
              <a:rPr lang="en-US" sz="2800" b="1" dirty="0" err="1"/>
              <a:t>produktit</a:t>
            </a:r>
            <a:r>
              <a:rPr lang="en-US" sz="1600" dirty="0"/>
              <a:t> (</a:t>
            </a:r>
            <a:r>
              <a:rPr lang="en-US" sz="1600" dirty="0" err="1"/>
              <a:t>koherence</a:t>
            </a:r>
            <a:r>
              <a:rPr lang="en-US" sz="1600" dirty="0"/>
              <a:t> e </a:t>
            </a:r>
            <a:r>
              <a:rPr lang="en-US" sz="1600" dirty="0" err="1"/>
              <a:t>njejte</a:t>
            </a:r>
            <a:r>
              <a:rPr lang="en-US" sz="1600" dirty="0"/>
              <a:t> </a:t>
            </a:r>
            <a:r>
              <a:rPr lang="en-US" sz="1600" dirty="0" err="1"/>
              <a:t>funksionale</a:t>
            </a:r>
            <a:r>
              <a:rPr lang="en-US" sz="1600" dirty="0"/>
              <a:t>, </a:t>
            </a:r>
            <a:r>
              <a:rPr lang="en-US" sz="1600" dirty="0" err="1">
                <a:solidFill>
                  <a:srgbClr val="0000FF"/>
                </a:solidFill>
              </a:rPr>
              <a:t>depozitimi</a:t>
            </a:r>
            <a:r>
              <a:rPr lang="en-US" sz="1600" dirty="0">
                <a:solidFill>
                  <a:srgbClr val="0000FF"/>
                </a:solidFill>
              </a:rPr>
              <a:t> ne bank</a:t>
            </a:r>
            <a:r>
              <a:rPr lang="en-US" sz="1600" dirty="0"/>
              <a:t>)</a:t>
            </a:r>
          </a:p>
          <a:p>
            <a:pPr>
              <a:lnSpc>
                <a:spcPct val="90000"/>
              </a:lnSpc>
            </a:pPr>
            <a:r>
              <a:rPr lang="en-US" sz="2800" b="1" dirty="0" err="1"/>
              <a:t>Familja</a:t>
            </a:r>
            <a:r>
              <a:rPr lang="en-US" sz="2800" b="1" dirty="0"/>
              <a:t> e </a:t>
            </a:r>
            <a:r>
              <a:rPr lang="en-US" sz="2800" b="1" dirty="0" err="1"/>
              <a:t>produkteve</a:t>
            </a:r>
            <a:r>
              <a:rPr lang="en-US" sz="1600" dirty="0"/>
              <a:t> (</a:t>
            </a:r>
            <a:r>
              <a:rPr lang="en-US" sz="1600" dirty="0" err="1"/>
              <a:t>Kenaqin</a:t>
            </a:r>
            <a:r>
              <a:rPr lang="en-US" sz="1600" dirty="0"/>
              <a:t> </a:t>
            </a:r>
            <a:r>
              <a:rPr lang="en-US" sz="1600" dirty="0" err="1"/>
              <a:t>te</a:t>
            </a:r>
            <a:r>
              <a:rPr lang="en-US" sz="1600" dirty="0"/>
              <a:t> </a:t>
            </a:r>
            <a:r>
              <a:rPr lang="en-US" sz="1600" dirty="0" err="1"/>
              <a:t>njejten</a:t>
            </a:r>
            <a:r>
              <a:rPr lang="en-US" sz="1600" dirty="0"/>
              <a:t> </a:t>
            </a:r>
            <a:r>
              <a:rPr lang="en-US" sz="1600" dirty="0" err="1"/>
              <a:t>nevoje</a:t>
            </a:r>
            <a:r>
              <a:rPr lang="en-US" sz="1600" dirty="0"/>
              <a:t>, </a:t>
            </a:r>
            <a:r>
              <a:rPr lang="en-US" sz="1600" dirty="0" err="1">
                <a:solidFill>
                  <a:srgbClr val="0000FF"/>
                </a:solidFill>
              </a:rPr>
              <a:t>kursimi</a:t>
            </a:r>
            <a:r>
              <a:rPr lang="en-US" sz="1600" dirty="0">
                <a:solidFill>
                  <a:srgbClr val="0000FF"/>
                </a:solidFill>
              </a:rPr>
              <a:t>)</a:t>
            </a:r>
          </a:p>
          <a:p>
            <a:pPr>
              <a:lnSpc>
                <a:spcPct val="90000"/>
              </a:lnSpc>
            </a:pPr>
            <a:r>
              <a:rPr lang="en-US" sz="2800" b="1" dirty="0" err="1"/>
              <a:t>Lloj</a:t>
            </a:r>
            <a:r>
              <a:rPr lang="en-US" sz="2800" b="1" dirty="0"/>
              <a:t> i </a:t>
            </a:r>
            <a:r>
              <a:rPr lang="en-US" sz="2800" b="1" dirty="0" err="1"/>
              <a:t>nevojes</a:t>
            </a:r>
            <a:r>
              <a:rPr lang="en-US" sz="2800" b="1" dirty="0"/>
              <a:t> </a:t>
            </a:r>
            <a:r>
              <a:rPr lang="en-US" sz="2800" b="1" dirty="0" err="1"/>
              <a:t>qe</a:t>
            </a:r>
            <a:r>
              <a:rPr lang="en-US" sz="2800" b="1" dirty="0"/>
              <a:t> </a:t>
            </a:r>
            <a:r>
              <a:rPr lang="en-US" sz="2800" b="1" dirty="0" err="1"/>
              <a:t>ploteson</a:t>
            </a:r>
            <a:r>
              <a:rPr lang="en-US" sz="2800" b="1" dirty="0"/>
              <a:t> </a:t>
            </a:r>
            <a:r>
              <a:rPr lang="en-US" sz="2800" b="1" dirty="0" err="1"/>
              <a:t>produkti</a:t>
            </a:r>
            <a:r>
              <a:rPr lang="en-US" sz="1600" dirty="0"/>
              <a:t> (</a:t>
            </a:r>
            <a:r>
              <a:rPr lang="en-US" sz="1600" dirty="0" err="1">
                <a:solidFill>
                  <a:srgbClr val="0000FF"/>
                </a:solidFill>
              </a:rPr>
              <a:t>Siguria</a:t>
            </a:r>
            <a:r>
              <a:rPr lang="en-US" sz="1600" dirty="0"/>
              <a:t>) </a:t>
            </a:r>
          </a:p>
          <a:p>
            <a:pPr>
              <a:lnSpc>
                <a:spcPct val="90000"/>
              </a:lnSpc>
            </a:pPr>
            <a:endParaRPr lang="sq-AL" sz="1600" dirty="0"/>
          </a:p>
          <a:p>
            <a:pPr>
              <a:lnSpc>
                <a:spcPct val="9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91278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7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Klasifikimi i produkteve</a:t>
            </a:r>
          </a:p>
        </p:txBody>
      </p:sp>
      <p:sp>
        <p:nvSpPr>
          <p:cNvPr id="244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600"/>
              <a:t>Disa kategori produktesh kerkojne strategji te ngjashme marketing. </a:t>
            </a:r>
          </a:p>
          <a:p>
            <a:r>
              <a:rPr lang="en-US" sz="2600"/>
              <a:t>Te kuptuarit e ketyre kategorive eshte i rendesishem sepse ndihmon ne perdorimin e modeleve te pergjithshme per hartimin e strategjise marketing.</a:t>
            </a:r>
          </a:p>
          <a:p>
            <a:r>
              <a:rPr lang="en-US" sz="2600">
                <a:solidFill>
                  <a:srgbClr val="0000FF"/>
                </a:solidFill>
              </a:rPr>
              <a:t>Sipas llojit te klientit produktet klasifikohen</a:t>
            </a:r>
          </a:p>
          <a:p>
            <a:pPr>
              <a:buFont typeface="Wingdings" pitchFamily="2" charset="2"/>
              <a:buNone/>
            </a:pPr>
            <a:r>
              <a:rPr lang="en-US" sz="2600"/>
              <a:t>    a) Produkte konsumi (Kons. Final)</a:t>
            </a:r>
          </a:p>
          <a:p>
            <a:pPr>
              <a:buFont typeface="Wingdings" pitchFamily="2" charset="2"/>
              <a:buNone/>
            </a:pPr>
            <a:r>
              <a:rPr lang="en-US" sz="2600"/>
              <a:t>    b) Pajisje ose produkte ndermjetese</a:t>
            </a:r>
          </a:p>
        </p:txBody>
      </p:sp>
    </p:spTree>
    <p:extLst>
      <p:ext uri="{BB962C8B-B14F-4D97-AF65-F5344CB8AC3E}">
        <p14:creationId xmlns:p14="http://schemas.microsoft.com/office/powerpoint/2010/main" val="13036384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Klasifikimi i produkteve</a:t>
            </a:r>
          </a:p>
        </p:txBody>
      </p:sp>
      <p:sp>
        <p:nvSpPr>
          <p:cNvPr id="2467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752600"/>
            <a:ext cx="8326437" cy="4267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3100" b="1">
                <a:solidFill>
                  <a:srgbClr val="0000FF"/>
                </a:solidFill>
              </a:rPr>
              <a:t>Produktet e konsumit te gjere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>
                <a:solidFill>
                  <a:srgbClr val="990000"/>
                </a:solidFill>
              </a:rPr>
              <a:t>a)Produktet e blerjes se perditshme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800">
                <a:solidFill>
                  <a:srgbClr val="0000FF"/>
                </a:solidFill>
              </a:rPr>
              <a:t>1)Produkte te domosdoshme te nevojes se pare</a:t>
            </a:r>
            <a:r>
              <a:rPr lang="en-US" sz="1800"/>
              <a:t> (buke,qumeshte)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800">
                <a:solidFill>
                  <a:srgbClr val="0000FF"/>
                </a:solidFill>
              </a:rPr>
              <a:t>2)Produkte te blerjes impulsie</a:t>
            </a:r>
            <a:r>
              <a:rPr lang="en-US" sz="1800"/>
              <a:t> (çumçakize,pije freskuese,etj)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800">
                <a:solidFill>
                  <a:srgbClr val="0000FF"/>
                </a:solidFill>
              </a:rPr>
              <a:t>3)Produkte sipas nevojes se shfaqur</a:t>
            </a:r>
            <a:r>
              <a:rPr lang="en-US" sz="1800"/>
              <a:t> (çadra, çizmet,etj)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>
                <a:solidFill>
                  <a:srgbClr val="990000"/>
                </a:solidFill>
              </a:rPr>
              <a:t>b)Produktet e blerjes pas reflektimit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800"/>
              <a:t>     Klienti ben krahasime duke u bazuar ne disa kritere si cilesia,cmimi,stili,etj. Makinat,elektroshtepiaket. Homogjene dhe heterogjene.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>
                <a:solidFill>
                  <a:srgbClr val="990000"/>
                </a:solidFill>
              </a:rPr>
              <a:t>c)Produkte te specialitetit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800"/>
              <a:t> Karakteristika unike,imazh I mire,pak pika shitje.Parfumet,bizhuterit.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>
                <a:solidFill>
                  <a:srgbClr val="990000"/>
                </a:solidFill>
              </a:rPr>
              <a:t>d)Produkte te pa njohura dhe te pa kerkuara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800"/>
              <a:t>   Produktet risi,nuk njihen,kerkojne marketing.Enciklopedite</a:t>
            </a:r>
          </a:p>
        </p:txBody>
      </p:sp>
    </p:spTree>
    <p:extLst>
      <p:ext uri="{BB962C8B-B14F-4D97-AF65-F5344CB8AC3E}">
        <p14:creationId xmlns:p14="http://schemas.microsoft.com/office/powerpoint/2010/main" val="408078552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Drejtimi i games se produkteve</a:t>
            </a:r>
          </a:p>
        </p:txBody>
      </p:sp>
      <p:sp>
        <p:nvSpPr>
          <p:cNvPr id="257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71500" indent="-571500">
              <a:lnSpc>
                <a:spcPct val="90000"/>
              </a:lnSpc>
            </a:pPr>
            <a:r>
              <a:rPr lang="it-IT"/>
              <a:t>Llojet e produkteve me te cilat mund te formojme nje game:</a:t>
            </a:r>
          </a:p>
          <a:p>
            <a:pPr marL="571500" indent="-5715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it-IT"/>
              <a:t>Produktet lider </a:t>
            </a:r>
            <a:r>
              <a:rPr lang="it-IT" sz="2200"/>
              <a:t>(vellim i madh)</a:t>
            </a:r>
          </a:p>
          <a:p>
            <a:pPr marL="571500" indent="-5715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it-IT"/>
              <a:t>Produktet terheqese </a:t>
            </a:r>
            <a:r>
              <a:rPr lang="it-IT" sz="2200"/>
              <a:t>(thuajse lider, kujdes cmimi?)</a:t>
            </a:r>
          </a:p>
          <a:p>
            <a:pPr marL="571500" indent="-5715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it-IT"/>
              <a:t>Produktet qe pergatitin te ardhmen</a:t>
            </a:r>
          </a:p>
          <a:p>
            <a:pPr marL="571500" indent="-5715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it-IT"/>
              <a:t>Produkte rregulluese </a:t>
            </a:r>
            <a:r>
              <a:rPr lang="it-IT" sz="2200"/>
              <a:t>(mbulojne kostot fikse, antisezon)</a:t>
            </a:r>
          </a:p>
          <a:p>
            <a:pPr marL="571500" indent="-5715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it-IT"/>
              <a:t>Produkte taktike </a:t>
            </a:r>
            <a:r>
              <a:rPr lang="it-IT" sz="2200"/>
              <a:t>(kunderpergjigje)</a:t>
            </a:r>
          </a:p>
          <a:p>
            <a:pPr marL="571500" indent="-571500">
              <a:lnSpc>
                <a:spcPct val="90000"/>
              </a:lnSpc>
              <a:buFont typeface="Wingdings" pitchFamily="2" charset="2"/>
              <a:buAutoNum type="arabicPeriod"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3608005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400"/>
              <a:t>Gjeresia, thellesia dhe gjatesia e games</a:t>
            </a:r>
          </a:p>
        </p:txBody>
      </p:sp>
      <p:sp>
        <p:nvSpPr>
          <p:cNvPr id="251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600">
                <a:solidFill>
                  <a:srgbClr val="0000FF"/>
                </a:solidFill>
              </a:rPr>
              <a:t>Gjeresia e games</a:t>
            </a:r>
            <a:r>
              <a:rPr lang="en-US" sz="2600"/>
              <a:t> matet me numrin e linjave te produkteve te saj.</a:t>
            </a:r>
          </a:p>
          <a:p>
            <a:r>
              <a:rPr lang="en-US" sz="2600">
                <a:solidFill>
                  <a:srgbClr val="0000FF"/>
                </a:solidFill>
              </a:rPr>
              <a:t>Thellesia e linjes</a:t>
            </a:r>
            <a:r>
              <a:rPr lang="en-US" sz="2600"/>
              <a:t> perbehet nga numri i produkteve qe e perbejne ate.</a:t>
            </a:r>
          </a:p>
          <a:p>
            <a:r>
              <a:rPr lang="en-US" sz="2600">
                <a:solidFill>
                  <a:srgbClr val="0000FF"/>
                </a:solidFill>
              </a:rPr>
              <a:t>Gjatesia e nje game</a:t>
            </a:r>
            <a:r>
              <a:rPr lang="en-US" sz="2600"/>
              <a:t> eshte numri i te gjithave produkteve qe ndermarrja mund te hedh ne treg.</a:t>
            </a:r>
          </a:p>
          <a:p>
            <a:r>
              <a:rPr lang="en-US" sz="2400"/>
              <a:t>Miks te produkteve do te quajme tersine e games dhe artikujve te ofruara per shitje nga nje ndermarrje</a:t>
            </a:r>
            <a:r>
              <a:rPr lang="en-US" sz="260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369004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42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476250"/>
            <a:ext cx="8001000" cy="755650"/>
          </a:xfrm>
        </p:spPr>
        <p:txBody>
          <a:bodyPr/>
          <a:lstStyle/>
          <a:p>
            <a:pPr algn="ctr"/>
            <a:r>
              <a:rPr lang="en-US" b="1"/>
              <a:t> C’kuptojme me marketing?</a:t>
            </a:r>
          </a:p>
        </p:txBody>
      </p:sp>
      <p:sp>
        <p:nvSpPr>
          <p:cNvPr id="266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557338"/>
            <a:ext cx="8569325" cy="4772025"/>
          </a:xfrm>
        </p:spPr>
        <p:txBody>
          <a:bodyPr/>
          <a:lstStyle/>
          <a:p>
            <a:pPr marL="966788" lvl="1" indent="-495300">
              <a:lnSpc>
                <a:spcPct val="90000"/>
              </a:lnSpc>
            </a:pPr>
            <a:r>
              <a:rPr lang="it-IT" sz="2500" b="1" dirty="0"/>
              <a:t>Perkufizimi klasik i marketingut eshte:</a:t>
            </a:r>
            <a:endParaRPr lang="it-IT" sz="2500" dirty="0"/>
          </a:p>
          <a:p>
            <a:pPr marL="571500" indent="-571500">
              <a:lnSpc>
                <a:spcPct val="90000"/>
              </a:lnSpc>
              <a:buFont typeface="Wingdings" pitchFamily="2" charset="2"/>
              <a:buNone/>
            </a:pPr>
            <a:r>
              <a:rPr lang="it-IT" sz="2400" dirty="0"/>
              <a:t>   “Marketingu eshte shprehje e veprimtarise se biznesit qe mundeson drejtimin e rrjedhes se mallrave dhe sherbimeve, prej prodhuesve drejte perdoruesve apo konsumatoreve”.</a:t>
            </a:r>
          </a:p>
          <a:p>
            <a:pPr marL="571500" indent="-571500">
              <a:lnSpc>
                <a:spcPct val="90000"/>
              </a:lnSpc>
              <a:buFont typeface="Wingdings" pitchFamily="2" charset="2"/>
              <a:buNone/>
            </a:pPr>
            <a:r>
              <a:rPr lang="it-IT" sz="2200" b="1" i="1" u="sng" dirty="0"/>
              <a:t>Ky perkufizim ka disa mangesi, nder te cilat permendim:</a:t>
            </a:r>
            <a:endParaRPr lang="sv-SE" sz="2200" b="1" i="1" dirty="0"/>
          </a:p>
          <a:p>
            <a:pPr marL="571500" indent="-571500">
              <a:lnSpc>
                <a:spcPct val="90000"/>
              </a:lnSpc>
            </a:pPr>
            <a:r>
              <a:rPr lang="sv-SE" sz="2000" dirty="0"/>
              <a:t>Marketingu konsiderohet funksion specifik i ndermarjes, vetem si shperndarje. </a:t>
            </a:r>
          </a:p>
          <a:p>
            <a:pPr marL="571500" indent="-571500">
              <a:lnSpc>
                <a:spcPct val="90000"/>
              </a:lnSpc>
            </a:pPr>
            <a:r>
              <a:rPr lang="sv-SE" sz="2000" dirty="0"/>
              <a:t>Marketingu konceptohet vetem per ndermarjet fitimprurese.(org. mjaft!, person, ide, vend, etj)</a:t>
            </a:r>
          </a:p>
          <a:p>
            <a:pPr marL="571500" indent="-571500">
              <a:lnSpc>
                <a:spcPct val="90000"/>
              </a:lnSpc>
            </a:pPr>
            <a:r>
              <a:rPr lang="sv-SE" sz="2000" dirty="0"/>
              <a:t>Nuk pasqyrohet zotimi i qeverise per shqetesimet qe paraqiten ne ekonomi. (makro)</a:t>
            </a:r>
          </a:p>
          <a:p>
            <a:pPr marL="571500" indent="-571500">
              <a:lnSpc>
                <a:spcPct val="90000"/>
              </a:lnSpc>
            </a:pPr>
            <a:r>
              <a:rPr lang="sv-SE" sz="2000" dirty="0"/>
              <a:t>Nuk permend rolin shoqeror te Marketingun (duhani vret)</a:t>
            </a:r>
            <a:endParaRPr lang="en-US" sz="2400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2882900" cy="476250"/>
          </a:xfrm>
        </p:spPr>
        <p:txBody>
          <a:bodyPr/>
          <a:lstStyle/>
          <a:p>
            <a:endParaRPr lang="it-IT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Karakteristikat</a:t>
            </a:r>
            <a:r>
              <a:rPr lang="en-US" dirty="0"/>
              <a:t> e </a:t>
            </a:r>
            <a:r>
              <a:rPr lang="en-US" dirty="0" err="1"/>
              <a:t>sherbimeve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sz="4000" b="1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buNone/>
            </a:pPr>
            <a:r>
              <a:rPr lang="en-US" sz="4000" b="1" dirty="0"/>
              <a:t>K</a:t>
            </a:r>
            <a:r>
              <a:rPr lang="sq-AL" sz="40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ëto karakteristika janë:</a:t>
            </a:r>
            <a:endParaRPr lang="en-US" sz="4000" b="1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sq-AL" b="1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Prekshmëria.</a:t>
            </a:r>
            <a:r>
              <a:rPr lang="sq-AL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endParaRPr lang="en-US" b="1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sq-AL" b="1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Pandashmëria.</a:t>
            </a:r>
            <a:r>
              <a:rPr lang="sq-AL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endParaRPr lang="en-US" b="1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sq-AL" b="1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Ndryshueshmëria.</a:t>
            </a:r>
            <a:r>
              <a:rPr lang="sq-AL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endParaRPr lang="en-US" b="1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sq-AL" b="1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Rezervueshmëria: </a:t>
            </a:r>
            <a:endParaRPr lang="en-US" b="1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451588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8836" name="Picture 4" descr="images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92950" y="0"/>
            <a:ext cx="2051050" cy="2051050"/>
          </a:xfrm>
          <a:prstGeom prst="rect">
            <a:avLst/>
          </a:prstGeom>
          <a:noFill/>
        </p:spPr>
      </p:pic>
      <p:sp>
        <p:nvSpPr>
          <p:cNvPr id="248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400"/>
              <a:t>Gama,linja dhe miksi i produkteve</a:t>
            </a:r>
          </a:p>
        </p:txBody>
      </p:sp>
      <p:sp>
        <p:nvSpPr>
          <p:cNvPr id="2488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844675"/>
            <a:ext cx="8001000" cy="4267200"/>
          </a:xfrm>
        </p:spPr>
        <p:txBody>
          <a:bodyPr/>
          <a:lstStyle/>
          <a:p>
            <a:r>
              <a:rPr lang="en-US" sz="2800"/>
              <a:t>Gama mund te konceptohet duke pasur parasyshe teknologjine,tregun, ose nje segment tregu.</a:t>
            </a:r>
          </a:p>
          <a:p>
            <a:r>
              <a:rPr lang="en-US" sz="2400"/>
              <a:t>RENAULT </a:t>
            </a:r>
            <a:r>
              <a:rPr lang="en-US" sz="1800"/>
              <a:t>(vetura turizmi,vetura pune, makina bujqesie,     </a:t>
            </a:r>
          </a:p>
          <a:p>
            <a:pPr>
              <a:buFont typeface="Wingdings" pitchFamily="2" charset="2"/>
              <a:buNone/>
            </a:pPr>
            <a:r>
              <a:rPr lang="en-US" sz="1800"/>
              <a:t>                           kamiona, motora,etj) =GAMA</a:t>
            </a:r>
          </a:p>
          <a:p>
            <a:r>
              <a:rPr lang="en-US" sz="1800"/>
              <a:t>Gama e produkteve te renault perbehet nga shtate linja kryesore Twingo, Clio, megane, laguna, safrane, espace dhe te perditshme</a:t>
            </a:r>
          </a:p>
          <a:p>
            <a:r>
              <a:rPr lang="en-US" sz="2400"/>
              <a:t>Ky klasifikim produktesh perben nje game, e cila nga ana e saj mund te shperbehet ne disa linja </a:t>
            </a:r>
          </a:p>
        </p:txBody>
      </p:sp>
    </p:spTree>
    <p:extLst>
      <p:ext uri="{BB962C8B-B14F-4D97-AF65-F5344CB8AC3E}">
        <p14:creationId xmlns:p14="http://schemas.microsoft.com/office/powerpoint/2010/main" val="60732483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 eaLnBrk="1" hangingPunct="1"/>
            <a:r>
              <a:rPr lang="it-IT" b="1"/>
              <a:t>CIKLI I JETES SE PRODUKTEVE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D1B4886-DF8F-471B-A600-DFD8976644F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990345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it-IT" b="1"/>
              <a:t>CIKLI I JETËS SË PRODUKTEVE</a:t>
            </a:r>
          </a:p>
        </p:txBody>
      </p:sp>
      <p:sp>
        <p:nvSpPr>
          <p:cNvPr id="4099" name="Line 5"/>
          <p:cNvSpPr>
            <a:spLocks noChangeShapeType="1"/>
          </p:cNvSpPr>
          <p:nvPr/>
        </p:nvSpPr>
        <p:spPr bwMode="auto">
          <a:xfrm flipV="1">
            <a:off x="1042988" y="5084763"/>
            <a:ext cx="1152525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0" name="Line 6"/>
          <p:cNvSpPr>
            <a:spLocks noChangeShapeType="1"/>
          </p:cNvSpPr>
          <p:nvPr/>
        </p:nvSpPr>
        <p:spPr bwMode="auto">
          <a:xfrm flipV="1">
            <a:off x="2195513" y="3716338"/>
            <a:ext cx="863600" cy="13684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1" name="Line 7"/>
          <p:cNvSpPr>
            <a:spLocks noChangeShapeType="1"/>
          </p:cNvSpPr>
          <p:nvPr/>
        </p:nvSpPr>
        <p:spPr bwMode="auto">
          <a:xfrm flipV="1">
            <a:off x="3059113" y="3644900"/>
            <a:ext cx="2881312" cy="714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2" name="Line 8"/>
          <p:cNvSpPr>
            <a:spLocks noChangeShapeType="1"/>
          </p:cNvSpPr>
          <p:nvPr/>
        </p:nvSpPr>
        <p:spPr bwMode="auto">
          <a:xfrm>
            <a:off x="5940425" y="3644900"/>
            <a:ext cx="1655763" cy="13684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3" name="AutoShape 9"/>
          <p:cNvSpPr>
            <a:spLocks noChangeArrowheads="1"/>
          </p:cNvSpPr>
          <p:nvPr/>
        </p:nvSpPr>
        <p:spPr bwMode="auto">
          <a:xfrm>
            <a:off x="755650" y="4652963"/>
            <a:ext cx="863600" cy="360362"/>
          </a:xfrm>
          <a:prstGeom prst="wedgeRoundRectCallout">
            <a:avLst>
              <a:gd name="adj1" fmla="val 22977"/>
              <a:gd name="adj2" fmla="val 164097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/>
              <a:t>Hyrja</a:t>
            </a:r>
          </a:p>
        </p:txBody>
      </p:sp>
      <p:sp>
        <p:nvSpPr>
          <p:cNvPr id="4104" name="AutoShape 10"/>
          <p:cNvSpPr>
            <a:spLocks noChangeArrowheads="1"/>
          </p:cNvSpPr>
          <p:nvPr/>
        </p:nvSpPr>
        <p:spPr bwMode="auto">
          <a:xfrm rot="-2380635">
            <a:off x="1619250" y="3860800"/>
            <a:ext cx="863600" cy="360363"/>
          </a:xfrm>
          <a:prstGeom prst="wedgeRoundRectCallout">
            <a:avLst>
              <a:gd name="adj1" fmla="val 14704"/>
              <a:gd name="adj2" fmla="val 183921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/>
              <a:t>Rritja</a:t>
            </a:r>
          </a:p>
        </p:txBody>
      </p:sp>
      <p:sp>
        <p:nvSpPr>
          <p:cNvPr id="4105" name="AutoShape 11"/>
          <p:cNvSpPr>
            <a:spLocks noChangeArrowheads="1"/>
          </p:cNvSpPr>
          <p:nvPr/>
        </p:nvSpPr>
        <p:spPr bwMode="auto">
          <a:xfrm>
            <a:off x="3635375" y="2924175"/>
            <a:ext cx="1368425" cy="360363"/>
          </a:xfrm>
          <a:prstGeom prst="wedgeRoundRectCallout">
            <a:avLst>
              <a:gd name="adj1" fmla="val 17171"/>
              <a:gd name="adj2" fmla="val 164097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/>
              <a:t>Maturimi</a:t>
            </a:r>
          </a:p>
        </p:txBody>
      </p:sp>
      <p:sp>
        <p:nvSpPr>
          <p:cNvPr id="4106" name="AutoShape 12"/>
          <p:cNvSpPr>
            <a:spLocks noChangeArrowheads="1"/>
          </p:cNvSpPr>
          <p:nvPr/>
        </p:nvSpPr>
        <p:spPr bwMode="auto">
          <a:xfrm rot="3127501">
            <a:off x="6373019" y="3572669"/>
            <a:ext cx="1079500" cy="360362"/>
          </a:xfrm>
          <a:prstGeom prst="wedgeRoundRectCallout">
            <a:avLst>
              <a:gd name="adj1" fmla="val 92259"/>
              <a:gd name="adj2" fmla="val 104171"/>
              <a:gd name="adj3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/>
              <a:t>Renia</a:t>
            </a:r>
          </a:p>
        </p:txBody>
      </p:sp>
    </p:spTree>
    <p:extLst>
      <p:ext uri="{BB962C8B-B14F-4D97-AF65-F5344CB8AC3E}">
        <p14:creationId xmlns:p14="http://schemas.microsoft.com/office/powerpoint/2010/main" val="294716074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/>
              <a:t>CIKLI I JETES SE PRODUKTEVE TE VECANTA</a:t>
            </a:r>
            <a:endParaRPr lang="en-US"/>
          </a:p>
        </p:txBody>
      </p:sp>
      <p:grpSp>
        <p:nvGrpSpPr>
          <p:cNvPr id="5123" name="Group 2"/>
          <p:cNvGrpSpPr>
            <a:grpSpLocks noChangeAspect="1"/>
          </p:cNvGrpSpPr>
          <p:nvPr/>
        </p:nvGrpSpPr>
        <p:grpSpPr bwMode="auto">
          <a:xfrm>
            <a:off x="684213" y="1773238"/>
            <a:ext cx="8153400" cy="3240087"/>
            <a:chOff x="161" y="144"/>
            <a:chExt cx="9266" cy="2620"/>
          </a:xfrm>
        </p:grpSpPr>
        <p:sp>
          <p:nvSpPr>
            <p:cNvPr id="5125" name="AutoShape 3"/>
            <p:cNvSpPr>
              <a:spLocks noChangeAspect="1" noChangeArrowheads="1"/>
            </p:cNvSpPr>
            <p:nvPr/>
          </p:nvSpPr>
          <p:spPr bwMode="auto">
            <a:xfrm>
              <a:off x="161" y="144"/>
              <a:ext cx="9266" cy="26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26" name="Rectangle 4"/>
            <p:cNvSpPr>
              <a:spLocks noChangeArrowheads="1"/>
            </p:cNvSpPr>
            <p:nvPr/>
          </p:nvSpPr>
          <p:spPr bwMode="auto">
            <a:xfrm>
              <a:off x="649" y="420"/>
              <a:ext cx="821" cy="1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>
                <a:spcAft>
                  <a:spcPts val="1000"/>
                </a:spcAft>
              </a:pPr>
              <a:r>
                <a:rPr lang="en-US" sz="1600">
                  <a:solidFill>
                    <a:srgbClr val="000000"/>
                  </a:solidFill>
                </a:rPr>
                <a:t>Stili</a:t>
              </a:r>
              <a:endParaRPr lang="en-US" sz="1600"/>
            </a:p>
          </p:txBody>
        </p:sp>
        <p:sp>
          <p:nvSpPr>
            <p:cNvPr id="5127" name="Rectangle 5"/>
            <p:cNvSpPr>
              <a:spLocks noChangeArrowheads="1"/>
            </p:cNvSpPr>
            <p:nvPr/>
          </p:nvSpPr>
          <p:spPr bwMode="auto">
            <a:xfrm>
              <a:off x="2707" y="270"/>
              <a:ext cx="647" cy="1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>
                <a:spcAft>
                  <a:spcPts val="1000"/>
                </a:spcAft>
              </a:pPr>
              <a:r>
                <a:rPr lang="en-US" sz="1600" b="0" i="1" u="sng">
                  <a:solidFill>
                    <a:srgbClr val="000000"/>
                  </a:solidFill>
                </a:rPr>
                <a:t>Shitjet</a:t>
              </a:r>
              <a:endParaRPr lang="en-US" sz="1600" b="0" i="1" u="sng"/>
            </a:p>
          </p:txBody>
        </p:sp>
        <p:sp>
          <p:nvSpPr>
            <p:cNvPr id="5128" name="Rectangle 6"/>
            <p:cNvSpPr>
              <a:spLocks noChangeArrowheads="1"/>
            </p:cNvSpPr>
            <p:nvPr/>
          </p:nvSpPr>
          <p:spPr bwMode="auto">
            <a:xfrm>
              <a:off x="1635" y="2413"/>
              <a:ext cx="486" cy="2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>
                <a:spcAft>
                  <a:spcPts val="1000"/>
                </a:spcAft>
              </a:pPr>
              <a:r>
                <a:rPr lang="en-US" sz="800" b="0">
                  <a:solidFill>
                    <a:srgbClr val="000000"/>
                  </a:solidFill>
                </a:rPr>
                <a:t>Koha</a:t>
              </a:r>
              <a:endParaRPr lang="en-US"/>
            </a:p>
          </p:txBody>
        </p:sp>
        <p:sp>
          <p:nvSpPr>
            <p:cNvPr id="5129" name="Rectangle 7"/>
            <p:cNvSpPr>
              <a:spLocks noChangeArrowheads="1"/>
            </p:cNvSpPr>
            <p:nvPr/>
          </p:nvSpPr>
          <p:spPr bwMode="auto">
            <a:xfrm>
              <a:off x="4336" y="202"/>
              <a:ext cx="1471" cy="1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>
                <a:spcAft>
                  <a:spcPts val="1000"/>
                </a:spcAft>
              </a:pPr>
              <a:r>
                <a:rPr lang="en-US" sz="1600">
                  <a:solidFill>
                    <a:srgbClr val="000000"/>
                  </a:solidFill>
                </a:rPr>
                <a:t>Moda</a:t>
              </a:r>
              <a:endParaRPr lang="en-US" sz="1600"/>
            </a:p>
          </p:txBody>
        </p:sp>
        <p:sp>
          <p:nvSpPr>
            <p:cNvPr id="5130" name="Rectangle 8"/>
            <p:cNvSpPr>
              <a:spLocks noChangeArrowheads="1"/>
            </p:cNvSpPr>
            <p:nvPr/>
          </p:nvSpPr>
          <p:spPr bwMode="auto">
            <a:xfrm>
              <a:off x="5183" y="2285"/>
              <a:ext cx="581" cy="1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>
                <a:spcAft>
                  <a:spcPts val="1000"/>
                </a:spcAft>
              </a:pPr>
              <a:r>
                <a:rPr lang="en-US" sz="1600">
                  <a:solidFill>
                    <a:srgbClr val="000000"/>
                  </a:solidFill>
                </a:rPr>
                <a:t>Koha</a:t>
              </a:r>
              <a:endParaRPr lang="en-US" sz="1600"/>
            </a:p>
          </p:txBody>
        </p:sp>
        <p:sp>
          <p:nvSpPr>
            <p:cNvPr id="5131" name="Rectangle 9"/>
            <p:cNvSpPr>
              <a:spLocks noChangeArrowheads="1"/>
            </p:cNvSpPr>
            <p:nvPr/>
          </p:nvSpPr>
          <p:spPr bwMode="auto">
            <a:xfrm>
              <a:off x="8714" y="2285"/>
              <a:ext cx="486" cy="2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>
                <a:spcAft>
                  <a:spcPts val="1000"/>
                </a:spcAft>
              </a:pPr>
              <a:r>
                <a:rPr lang="en-US" sz="800" b="0">
                  <a:solidFill>
                    <a:srgbClr val="000000"/>
                  </a:solidFill>
                </a:rPr>
                <a:t>Koha</a:t>
              </a:r>
              <a:endParaRPr lang="en-US"/>
            </a:p>
          </p:txBody>
        </p:sp>
        <p:sp>
          <p:nvSpPr>
            <p:cNvPr id="5132" name="Line 10"/>
            <p:cNvSpPr>
              <a:spLocks noChangeShapeType="1"/>
            </p:cNvSpPr>
            <p:nvPr/>
          </p:nvSpPr>
          <p:spPr bwMode="auto">
            <a:xfrm>
              <a:off x="235" y="2203"/>
              <a:ext cx="1887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33" name="Line 11"/>
            <p:cNvSpPr>
              <a:spLocks noChangeShapeType="1"/>
            </p:cNvSpPr>
            <p:nvPr/>
          </p:nvSpPr>
          <p:spPr bwMode="auto">
            <a:xfrm>
              <a:off x="235" y="428"/>
              <a:ext cx="1" cy="177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34" name="Freeform 12"/>
            <p:cNvSpPr>
              <a:spLocks/>
            </p:cNvSpPr>
            <p:nvPr/>
          </p:nvSpPr>
          <p:spPr bwMode="auto">
            <a:xfrm>
              <a:off x="322" y="1064"/>
              <a:ext cx="1559" cy="913"/>
            </a:xfrm>
            <a:custGeom>
              <a:avLst/>
              <a:gdLst>
                <a:gd name="T0" fmla="*/ 3 w 3118"/>
                <a:gd name="T1" fmla="*/ 405 h 1827"/>
                <a:gd name="T2" fmla="*/ 1 w 3118"/>
                <a:gd name="T3" fmla="*/ 371 h 1827"/>
                <a:gd name="T4" fmla="*/ 1 w 3118"/>
                <a:gd name="T5" fmla="*/ 347 h 1827"/>
                <a:gd name="T6" fmla="*/ 3 w 3118"/>
                <a:gd name="T7" fmla="*/ 321 h 1827"/>
                <a:gd name="T8" fmla="*/ 7 w 3118"/>
                <a:gd name="T9" fmla="*/ 293 h 1827"/>
                <a:gd name="T10" fmla="*/ 14 w 3118"/>
                <a:gd name="T11" fmla="*/ 263 h 1827"/>
                <a:gd name="T12" fmla="*/ 24 w 3118"/>
                <a:gd name="T13" fmla="*/ 234 h 1827"/>
                <a:gd name="T14" fmla="*/ 31 w 3118"/>
                <a:gd name="T15" fmla="*/ 216 h 1827"/>
                <a:gd name="T16" fmla="*/ 38 w 3118"/>
                <a:gd name="T17" fmla="*/ 205 h 1827"/>
                <a:gd name="T18" fmla="*/ 44 w 3118"/>
                <a:gd name="T19" fmla="*/ 196 h 1827"/>
                <a:gd name="T20" fmla="*/ 51 w 3118"/>
                <a:gd name="T21" fmla="*/ 189 h 1827"/>
                <a:gd name="T22" fmla="*/ 58 w 3118"/>
                <a:gd name="T23" fmla="*/ 185 h 1827"/>
                <a:gd name="T24" fmla="*/ 66 w 3118"/>
                <a:gd name="T25" fmla="*/ 183 h 1827"/>
                <a:gd name="T26" fmla="*/ 74 w 3118"/>
                <a:gd name="T27" fmla="*/ 185 h 1827"/>
                <a:gd name="T28" fmla="*/ 82 w 3118"/>
                <a:gd name="T29" fmla="*/ 190 h 1827"/>
                <a:gd name="T30" fmla="*/ 90 w 3118"/>
                <a:gd name="T31" fmla="*/ 197 h 1827"/>
                <a:gd name="T32" fmla="*/ 102 w 3118"/>
                <a:gd name="T33" fmla="*/ 211 h 1827"/>
                <a:gd name="T34" fmla="*/ 119 w 3118"/>
                <a:gd name="T35" fmla="*/ 233 h 1827"/>
                <a:gd name="T36" fmla="*/ 134 w 3118"/>
                <a:gd name="T37" fmla="*/ 253 h 1827"/>
                <a:gd name="T38" fmla="*/ 148 w 3118"/>
                <a:gd name="T39" fmla="*/ 272 h 1827"/>
                <a:gd name="T40" fmla="*/ 176 w 3118"/>
                <a:gd name="T41" fmla="*/ 306 h 1827"/>
                <a:gd name="T42" fmla="*/ 204 w 3118"/>
                <a:gd name="T43" fmla="*/ 340 h 1827"/>
                <a:gd name="T44" fmla="*/ 220 w 3118"/>
                <a:gd name="T45" fmla="*/ 359 h 1827"/>
                <a:gd name="T46" fmla="*/ 237 w 3118"/>
                <a:gd name="T47" fmla="*/ 380 h 1827"/>
                <a:gd name="T48" fmla="*/ 264 w 3118"/>
                <a:gd name="T49" fmla="*/ 413 h 1827"/>
                <a:gd name="T50" fmla="*/ 283 w 3118"/>
                <a:gd name="T51" fmla="*/ 432 h 1827"/>
                <a:gd name="T52" fmla="*/ 297 w 3118"/>
                <a:gd name="T53" fmla="*/ 444 h 1827"/>
                <a:gd name="T54" fmla="*/ 306 w 3118"/>
                <a:gd name="T55" fmla="*/ 450 h 1827"/>
                <a:gd name="T56" fmla="*/ 314 w 3118"/>
                <a:gd name="T57" fmla="*/ 454 h 1827"/>
                <a:gd name="T58" fmla="*/ 323 w 3118"/>
                <a:gd name="T59" fmla="*/ 456 h 1827"/>
                <a:gd name="T60" fmla="*/ 331 w 3118"/>
                <a:gd name="T61" fmla="*/ 456 h 1827"/>
                <a:gd name="T62" fmla="*/ 339 w 3118"/>
                <a:gd name="T63" fmla="*/ 453 h 1827"/>
                <a:gd name="T64" fmla="*/ 346 w 3118"/>
                <a:gd name="T65" fmla="*/ 447 h 1827"/>
                <a:gd name="T66" fmla="*/ 353 w 3118"/>
                <a:gd name="T67" fmla="*/ 438 h 1827"/>
                <a:gd name="T68" fmla="*/ 359 w 3118"/>
                <a:gd name="T69" fmla="*/ 428 h 1827"/>
                <a:gd name="T70" fmla="*/ 367 w 3118"/>
                <a:gd name="T71" fmla="*/ 411 h 1827"/>
                <a:gd name="T72" fmla="*/ 378 w 3118"/>
                <a:gd name="T73" fmla="*/ 385 h 1827"/>
                <a:gd name="T74" fmla="*/ 388 w 3118"/>
                <a:gd name="T75" fmla="*/ 360 h 1827"/>
                <a:gd name="T76" fmla="*/ 396 w 3118"/>
                <a:gd name="T77" fmla="*/ 336 h 1827"/>
                <a:gd name="T78" fmla="*/ 412 w 3118"/>
                <a:gd name="T79" fmla="*/ 290 h 1827"/>
                <a:gd name="T80" fmla="*/ 424 w 3118"/>
                <a:gd name="T81" fmla="*/ 247 h 1827"/>
                <a:gd name="T82" fmla="*/ 433 w 3118"/>
                <a:gd name="T83" fmla="*/ 203 h 1827"/>
                <a:gd name="T84" fmla="*/ 440 w 3118"/>
                <a:gd name="T85" fmla="*/ 156 h 1827"/>
                <a:gd name="T86" fmla="*/ 446 w 3118"/>
                <a:gd name="T87" fmla="*/ 120 h 1827"/>
                <a:gd name="T88" fmla="*/ 451 w 3118"/>
                <a:gd name="T89" fmla="*/ 97 h 1827"/>
                <a:gd name="T90" fmla="*/ 459 w 3118"/>
                <a:gd name="T91" fmla="*/ 74 h 1827"/>
                <a:gd name="T92" fmla="*/ 470 w 3118"/>
                <a:gd name="T93" fmla="*/ 53 h 1827"/>
                <a:gd name="T94" fmla="*/ 485 w 3118"/>
                <a:gd name="T95" fmla="*/ 33 h 1827"/>
                <a:gd name="T96" fmla="*/ 502 w 3118"/>
                <a:gd name="T97" fmla="*/ 16 h 1827"/>
                <a:gd name="T98" fmla="*/ 512 w 3118"/>
                <a:gd name="T99" fmla="*/ 9 h 1827"/>
                <a:gd name="T100" fmla="*/ 522 w 3118"/>
                <a:gd name="T101" fmla="*/ 4 h 1827"/>
                <a:gd name="T102" fmla="*/ 532 w 3118"/>
                <a:gd name="T103" fmla="*/ 1 h 1827"/>
                <a:gd name="T104" fmla="*/ 542 w 3118"/>
                <a:gd name="T105" fmla="*/ 0 h 1827"/>
                <a:gd name="T106" fmla="*/ 552 w 3118"/>
                <a:gd name="T107" fmla="*/ 1 h 1827"/>
                <a:gd name="T108" fmla="*/ 562 w 3118"/>
                <a:gd name="T109" fmla="*/ 4 h 1827"/>
                <a:gd name="T110" fmla="*/ 572 w 3118"/>
                <a:gd name="T111" fmla="*/ 8 h 1827"/>
                <a:gd name="T112" fmla="*/ 592 w 3118"/>
                <a:gd name="T113" fmla="*/ 20 h 1827"/>
                <a:gd name="T114" fmla="*/ 611 w 3118"/>
                <a:gd name="T115" fmla="*/ 37 h 1827"/>
                <a:gd name="T116" fmla="*/ 630 w 3118"/>
                <a:gd name="T117" fmla="*/ 55 h 1827"/>
                <a:gd name="T118" fmla="*/ 664 w 3118"/>
                <a:gd name="T119" fmla="*/ 93 h 1827"/>
                <a:gd name="T120" fmla="*/ 696 w 3118"/>
                <a:gd name="T121" fmla="*/ 129 h 1827"/>
                <a:gd name="T122" fmla="*/ 725 w 3118"/>
                <a:gd name="T123" fmla="*/ 164 h 1827"/>
                <a:gd name="T124" fmla="*/ 780 w 3118"/>
                <a:gd name="T125" fmla="*/ 233 h 1827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3118"/>
                <a:gd name="T190" fmla="*/ 0 h 1827"/>
                <a:gd name="T191" fmla="*/ 3118 w 3118"/>
                <a:gd name="T192" fmla="*/ 1827 h 1827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3118" h="1827">
                  <a:moveTo>
                    <a:pt x="19" y="1706"/>
                  </a:moveTo>
                  <a:lnTo>
                    <a:pt x="10" y="1620"/>
                  </a:lnTo>
                  <a:lnTo>
                    <a:pt x="3" y="1532"/>
                  </a:lnTo>
                  <a:lnTo>
                    <a:pt x="2" y="1485"/>
                  </a:lnTo>
                  <a:lnTo>
                    <a:pt x="0" y="1438"/>
                  </a:lnTo>
                  <a:lnTo>
                    <a:pt x="2" y="1389"/>
                  </a:lnTo>
                  <a:lnTo>
                    <a:pt x="5" y="1339"/>
                  </a:lnTo>
                  <a:lnTo>
                    <a:pt x="10" y="1286"/>
                  </a:lnTo>
                  <a:lnTo>
                    <a:pt x="18" y="1231"/>
                  </a:lnTo>
                  <a:lnTo>
                    <a:pt x="28" y="1172"/>
                  </a:lnTo>
                  <a:lnTo>
                    <a:pt x="40" y="1113"/>
                  </a:lnTo>
                  <a:lnTo>
                    <a:pt x="56" y="1054"/>
                  </a:lnTo>
                  <a:lnTo>
                    <a:pt x="73" y="994"/>
                  </a:lnTo>
                  <a:lnTo>
                    <a:pt x="93" y="939"/>
                  </a:lnTo>
                  <a:lnTo>
                    <a:pt x="114" y="887"/>
                  </a:lnTo>
                  <a:lnTo>
                    <a:pt x="125" y="864"/>
                  </a:lnTo>
                  <a:lnTo>
                    <a:pt x="138" y="841"/>
                  </a:lnTo>
                  <a:lnTo>
                    <a:pt x="150" y="820"/>
                  </a:lnTo>
                  <a:lnTo>
                    <a:pt x="163" y="801"/>
                  </a:lnTo>
                  <a:lnTo>
                    <a:pt x="176" y="784"/>
                  </a:lnTo>
                  <a:lnTo>
                    <a:pt x="190" y="770"/>
                  </a:lnTo>
                  <a:lnTo>
                    <a:pt x="203" y="758"/>
                  </a:lnTo>
                  <a:lnTo>
                    <a:pt x="218" y="747"/>
                  </a:lnTo>
                  <a:lnTo>
                    <a:pt x="233" y="741"/>
                  </a:lnTo>
                  <a:lnTo>
                    <a:pt x="248" y="737"/>
                  </a:lnTo>
                  <a:lnTo>
                    <a:pt x="263" y="735"/>
                  </a:lnTo>
                  <a:lnTo>
                    <a:pt x="279" y="738"/>
                  </a:lnTo>
                  <a:lnTo>
                    <a:pt x="294" y="743"/>
                  </a:lnTo>
                  <a:lnTo>
                    <a:pt x="310" y="751"/>
                  </a:lnTo>
                  <a:lnTo>
                    <a:pt x="326" y="762"/>
                  </a:lnTo>
                  <a:lnTo>
                    <a:pt x="343" y="775"/>
                  </a:lnTo>
                  <a:lnTo>
                    <a:pt x="360" y="791"/>
                  </a:lnTo>
                  <a:lnTo>
                    <a:pt x="376" y="808"/>
                  </a:lnTo>
                  <a:lnTo>
                    <a:pt x="409" y="846"/>
                  </a:lnTo>
                  <a:lnTo>
                    <a:pt x="441" y="889"/>
                  </a:lnTo>
                  <a:lnTo>
                    <a:pt x="474" y="932"/>
                  </a:lnTo>
                  <a:lnTo>
                    <a:pt x="505" y="974"/>
                  </a:lnTo>
                  <a:lnTo>
                    <a:pt x="535" y="1015"/>
                  </a:lnTo>
                  <a:lnTo>
                    <a:pt x="564" y="1054"/>
                  </a:lnTo>
                  <a:lnTo>
                    <a:pt x="592" y="1091"/>
                  </a:lnTo>
                  <a:lnTo>
                    <a:pt x="648" y="1161"/>
                  </a:lnTo>
                  <a:lnTo>
                    <a:pt x="704" y="1227"/>
                  </a:lnTo>
                  <a:lnTo>
                    <a:pt x="760" y="1294"/>
                  </a:lnTo>
                  <a:lnTo>
                    <a:pt x="817" y="1363"/>
                  </a:lnTo>
                  <a:lnTo>
                    <a:pt x="848" y="1400"/>
                  </a:lnTo>
                  <a:lnTo>
                    <a:pt x="879" y="1438"/>
                  </a:lnTo>
                  <a:lnTo>
                    <a:pt x="911" y="1477"/>
                  </a:lnTo>
                  <a:lnTo>
                    <a:pt x="946" y="1520"/>
                  </a:lnTo>
                  <a:lnTo>
                    <a:pt x="1017" y="1608"/>
                  </a:lnTo>
                  <a:lnTo>
                    <a:pt x="1055" y="1652"/>
                  </a:lnTo>
                  <a:lnTo>
                    <a:pt x="1092" y="1693"/>
                  </a:lnTo>
                  <a:lnTo>
                    <a:pt x="1130" y="1731"/>
                  </a:lnTo>
                  <a:lnTo>
                    <a:pt x="1167" y="1764"/>
                  </a:lnTo>
                  <a:lnTo>
                    <a:pt x="1186" y="1779"/>
                  </a:lnTo>
                  <a:lnTo>
                    <a:pt x="1203" y="1792"/>
                  </a:lnTo>
                  <a:lnTo>
                    <a:pt x="1222" y="1802"/>
                  </a:lnTo>
                  <a:lnTo>
                    <a:pt x="1239" y="1813"/>
                  </a:lnTo>
                  <a:lnTo>
                    <a:pt x="1256" y="1819"/>
                  </a:lnTo>
                  <a:lnTo>
                    <a:pt x="1274" y="1825"/>
                  </a:lnTo>
                  <a:lnTo>
                    <a:pt x="1291" y="1827"/>
                  </a:lnTo>
                  <a:lnTo>
                    <a:pt x="1307" y="1827"/>
                  </a:lnTo>
                  <a:lnTo>
                    <a:pt x="1323" y="1825"/>
                  </a:lnTo>
                  <a:lnTo>
                    <a:pt x="1338" y="1819"/>
                  </a:lnTo>
                  <a:lnTo>
                    <a:pt x="1353" y="1812"/>
                  </a:lnTo>
                  <a:lnTo>
                    <a:pt x="1368" y="1801"/>
                  </a:lnTo>
                  <a:lnTo>
                    <a:pt x="1382" y="1788"/>
                  </a:lnTo>
                  <a:lnTo>
                    <a:pt x="1395" y="1772"/>
                  </a:lnTo>
                  <a:lnTo>
                    <a:pt x="1409" y="1755"/>
                  </a:lnTo>
                  <a:lnTo>
                    <a:pt x="1421" y="1735"/>
                  </a:lnTo>
                  <a:lnTo>
                    <a:pt x="1434" y="1714"/>
                  </a:lnTo>
                  <a:lnTo>
                    <a:pt x="1446" y="1691"/>
                  </a:lnTo>
                  <a:lnTo>
                    <a:pt x="1468" y="1644"/>
                  </a:lnTo>
                  <a:lnTo>
                    <a:pt x="1491" y="1594"/>
                  </a:lnTo>
                  <a:lnTo>
                    <a:pt x="1510" y="1542"/>
                  </a:lnTo>
                  <a:lnTo>
                    <a:pt x="1530" y="1491"/>
                  </a:lnTo>
                  <a:lnTo>
                    <a:pt x="1549" y="1442"/>
                  </a:lnTo>
                  <a:lnTo>
                    <a:pt x="1567" y="1393"/>
                  </a:lnTo>
                  <a:lnTo>
                    <a:pt x="1585" y="1345"/>
                  </a:lnTo>
                  <a:lnTo>
                    <a:pt x="1617" y="1253"/>
                  </a:lnTo>
                  <a:lnTo>
                    <a:pt x="1647" y="1163"/>
                  </a:lnTo>
                  <a:lnTo>
                    <a:pt x="1673" y="1076"/>
                  </a:lnTo>
                  <a:lnTo>
                    <a:pt x="1695" y="989"/>
                  </a:lnTo>
                  <a:lnTo>
                    <a:pt x="1716" y="901"/>
                  </a:lnTo>
                  <a:lnTo>
                    <a:pt x="1732" y="812"/>
                  </a:lnTo>
                  <a:lnTo>
                    <a:pt x="1747" y="720"/>
                  </a:lnTo>
                  <a:lnTo>
                    <a:pt x="1759" y="626"/>
                  </a:lnTo>
                  <a:lnTo>
                    <a:pt x="1774" y="531"/>
                  </a:lnTo>
                  <a:lnTo>
                    <a:pt x="1783" y="483"/>
                  </a:lnTo>
                  <a:lnTo>
                    <a:pt x="1794" y="436"/>
                  </a:lnTo>
                  <a:lnTo>
                    <a:pt x="1805" y="390"/>
                  </a:lnTo>
                  <a:lnTo>
                    <a:pt x="1820" y="343"/>
                  </a:lnTo>
                  <a:lnTo>
                    <a:pt x="1837" y="298"/>
                  </a:lnTo>
                  <a:lnTo>
                    <a:pt x="1857" y="255"/>
                  </a:lnTo>
                  <a:lnTo>
                    <a:pt x="1880" y="213"/>
                  </a:lnTo>
                  <a:lnTo>
                    <a:pt x="1907" y="172"/>
                  </a:lnTo>
                  <a:lnTo>
                    <a:pt x="1938" y="133"/>
                  </a:lnTo>
                  <a:lnTo>
                    <a:pt x="1971" y="98"/>
                  </a:lnTo>
                  <a:lnTo>
                    <a:pt x="2007" y="65"/>
                  </a:lnTo>
                  <a:lnTo>
                    <a:pt x="2027" y="52"/>
                  </a:lnTo>
                  <a:lnTo>
                    <a:pt x="2046" y="38"/>
                  </a:lnTo>
                  <a:lnTo>
                    <a:pt x="2065" y="28"/>
                  </a:lnTo>
                  <a:lnTo>
                    <a:pt x="2085" y="19"/>
                  </a:lnTo>
                  <a:lnTo>
                    <a:pt x="2106" y="11"/>
                  </a:lnTo>
                  <a:lnTo>
                    <a:pt x="2126" y="5"/>
                  </a:lnTo>
                  <a:lnTo>
                    <a:pt x="2147" y="1"/>
                  </a:lnTo>
                  <a:lnTo>
                    <a:pt x="2167" y="0"/>
                  </a:lnTo>
                  <a:lnTo>
                    <a:pt x="2187" y="1"/>
                  </a:lnTo>
                  <a:lnTo>
                    <a:pt x="2208" y="4"/>
                  </a:lnTo>
                  <a:lnTo>
                    <a:pt x="2228" y="9"/>
                  </a:lnTo>
                  <a:lnTo>
                    <a:pt x="2247" y="16"/>
                  </a:lnTo>
                  <a:lnTo>
                    <a:pt x="2267" y="24"/>
                  </a:lnTo>
                  <a:lnTo>
                    <a:pt x="2287" y="33"/>
                  </a:lnTo>
                  <a:lnTo>
                    <a:pt x="2327" y="55"/>
                  </a:lnTo>
                  <a:lnTo>
                    <a:pt x="2366" y="83"/>
                  </a:lnTo>
                  <a:lnTo>
                    <a:pt x="2405" y="115"/>
                  </a:lnTo>
                  <a:lnTo>
                    <a:pt x="2443" y="149"/>
                  </a:lnTo>
                  <a:lnTo>
                    <a:pt x="2480" y="185"/>
                  </a:lnTo>
                  <a:lnTo>
                    <a:pt x="2518" y="223"/>
                  </a:lnTo>
                  <a:lnTo>
                    <a:pt x="2588" y="298"/>
                  </a:lnTo>
                  <a:lnTo>
                    <a:pt x="2656" y="372"/>
                  </a:lnTo>
                  <a:lnTo>
                    <a:pt x="2721" y="445"/>
                  </a:lnTo>
                  <a:lnTo>
                    <a:pt x="2781" y="516"/>
                  </a:lnTo>
                  <a:lnTo>
                    <a:pt x="2841" y="588"/>
                  </a:lnTo>
                  <a:lnTo>
                    <a:pt x="2899" y="658"/>
                  </a:lnTo>
                  <a:lnTo>
                    <a:pt x="3009" y="798"/>
                  </a:lnTo>
                  <a:lnTo>
                    <a:pt x="3118" y="935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35" name="Line 13"/>
            <p:cNvSpPr>
              <a:spLocks noChangeShapeType="1"/>
            </p:cNvSpPr>
            <p:nvPr/>
          </p:nvSpPr>
          <p:spPr bwMode="auto">
            <a:xfrm flipH="1">
              <a:off x="162" y="286"/>
              <a:ext cx="73" cy="15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36" name="Line 14"/>
            <p:cNvSpPr>
              <a:spLocks noChangeShapeType="1"/>
            </p:cNvSpPr>
            <p:nvPr/>
          </p:nvSpPr>
          <p:spPr bwMode="auto">
            <a:xfrm flipV="1">
              <a:off x="162" y="428"/>
              <a:ext cx="73" cy="1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37" name="Line 15"/>
            <p:cNvSpPr>
              <a:spLocks noChangeShapeType="1"/>
            </p:cNvSpPr>
            <p:nvPr/>
          </p:nvSpPr>
          <p:spPr bwMode="auto">
            <a:xfrm>
              <a:off x="235" y="286"/>
              <a:ext cx="72" cy="15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38" name="Line 16"/>
            <p:cNvSpPr>
              <a:spLocks noChangeShapeType="1"/>
            </p:cNvSpPr>
            <p:nvPr/>
          </p:nvSpPr>
          <p:spPr bwMode="auto">
            <a:xfrm flipH="1" flipV="1">
              <a:off x="235" y="428"/>
              <a:ext cx="72" cy="1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39" name="Line 17"/>
            <p:cNvSpPr>
              <a:spLocks noChangeShapeType="1"/>
            </p:cNvSpPr>
            <p:nvPr/>
          </p:nvSpPr>
          <p:spPr bwMode="auto">
            <a:xfrm flipH="1" flipV="1">
              <a:off x="2110" y="2125"/>
              <a:ext cx="145" cy="7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40" name="Line 18"/>
            <p:cNvSpPr>
              <a:spLocks noChangeShapeType="1"/>
            </p:cNvSpPr>
            <p:nvPr/>
          </p:nvSpPr>
          <p:spPr bwMode="auto">
            <a:xfrm>
              <a:off x="2110" y="2125"/>
              <a:ext cx="12" cy="7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41" name="Line 19"/>
            <p:cNvSpPr>
              <a:spLocks noChangeShapeType="1"/>
            </p:cNvSpPr>
            <p:nvPr/>
          </p:nvSpPr>
          <p:spPr bwMode="auto">
            <a:xfrm flipH="1">
              <a:off x="2110" y="2203"/>
              <a:ext cx="145" cy="7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42" name="Line 20"/>
            <p:cNvSpPr>
              <a:spLocks noChangeShapeType="1"/>
            </p:cNvSpPr>
            <p:nvPr/>
          </p:nvSpPr>
          <p:spPr bwMode="auto">
            <a:xfrm flipV="1">
              <a:off x="2110" y="2203"/>
              <a:ext cx="12" cy="7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43" name="Line 21"/>
            <p:cNvSpPr>
              <a:spLocks noChangeShapeType="1"/>
            </p:cNvSpPr>
            <p:nvPr/>
          </p:nvSpPr>
          <p:spPr bwMode="auto">
            <a:xfrm>
              <a:off x="3358" y="2149"/>
              <a:ext cx="1888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44" name="Line 22"/>
            <p:cNvSpPr>
              <a:spLocks noChangeShapeType="1"/>
            </p:cNvSpPr>
            <p:nvPr/>
          </p:nvSpPr>
          <p:spPr bwMode="auto">
            <a:xfrm>
              <a:off x="3358" y="374"/>
              <a:ext cx="1" cy="177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45" name="Line 23"/>
            <p:cNvSpPr>
              <a:spLocks noChangeShapeType="1"/>
            </p:cNvSpPr>
            <p:nvPr/>
          </p:nvSpPr>
          <p:spPr bwMode="auto">
            <a:xfrm flipH="1">
              <a:off x="3286" y="232"/>
              <a:ext cx="72" cy="15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46" name="Line 24"/>
            <p:cNvSpPr>
              <a:spLocks noChangeShapeType="1"/>
            </p:cNvSpPr>
            <p:nvPr/>
          </p:nvSpPr>
          <p:spPr bwMode="auto">
            <a:xfrm flipV="1">
              <a:off x="3286" y="374"/>
              <a:ext cx="72" cy="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47" name="Line 25"/>
            <p:cNvSpPr>
              <a:spLocks noChangeShapeType="1"/>
            </p:cNvSpPr>
            <p:nvPr/>
          </p:nvSpPr>
          <p:spPr bwMode="auto">
            <a:xfrm>
              <a:off x="3358" y="232"/>
              <a:ext cx="73" cy="15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48" name="Line 26"/>
            <p:cNvSpPr>
              <a:spLocks noChangeShapeType="1"/>
            </p:cNvSpPr>
            <p:nvPr/>
          </p:nvSpPr>
          <p:spPr bwMode="auto">
            <a:xfrm flipH="1" flipV="1">
              <a:off x="3358" y="374"/>
              <a:ext cx="73" cy="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49" name="Line 27"/>
            <p:cNvSpPr>
              <a:spLocks noChangeShapeType="1"/>
            </p:cNvSpPr>
            <p:nvPr/>
          </p:nvSpPr>
          <p:spPr bwMode="auto">
            <a:xfrm flipH="1" flipV="1">
              <a:off x="5233" y="2072"/>
              <a:ext cx="146" cy="7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50" name="Line 28"/>
            <p:cNvSpPr>
              <a:spLocks noChangeShapeType="1"/>
            </p:cNvSpPr>
            <p:nvPr/>
          </p:nvSpPr>
          <p:spPr bwMode="auto">
            <a:xfrm>
              <a:off x="5233" y="2072"/>
              <a:ext cx="13" cy="7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51" name="Line 29"/>
            <p:cNvSpPr>
              <a:spLocks noChangeShapeType="1"/>
            </p:cNvSpPr>
            <p:nvPr/>
          </p:nvSpPr>
          <p:spPr bwMode="auto">
            <a:xfrm flipH="1">
              <a:off x="5233" y="2149"/>
              <a:ext cx="146" cy="7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52" name="Line 30"/>
            <p:cNvSpPr>
              <a:spLocks noChangeShapeType="1"/>
            </p:cNvSpPr>
            <p:nvPr/>
          </p:nvSpPr>
          <p:spPr bwMode="auto">
            <a:xfrm flipV="1">
              <a:off x="5233" y="2149"/>
              <a:ext cx="13" cy="7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53" name="Freeform 31"/>
            <p:cNvSpPr>
              <a:spLocks/>
            </p:cNvSpPr>
            <p:nvPr/>
          </p:nvSpPr>
          <p:spPr bwMode="auto">
            <a:xfrm>
              <a:off x="6871" y="456"/>
              <a:ext cx="1314" cy="1363"/>
            </a:xfrm>
            <a:custGeom>
              <a:avLst/>
              <a:gdLst>
                <a:gd name="T0" fmla="*/ 16 w 2627"/>
                <a:gd name="T1" fmla="*/ 578 h 2725"/>
                <a:gd name="T2" fmla="*/ 33 w 2627"/>
                <a:gd name="T3" fmla="*/ 484 h 2725"/>
                <a:gd name="T4" fmla="*/ 50 w 2627"/>
                <a:gd name="T5" fmla="*/ 393 h 2725"/>
                <a:gd name="T6" fmla="*/ 59 w 2627"/>
                <a:gd name="T7" fmla="*/ 348 h 2725"/>
                <a:gd name="T8" fmla="*/ 71 w 2627"/>
                <a:gd name="T9" fmla="*/ 302 h 2725"/>
                <a:gd name="T10" fmla="*/ 85 w 2627"/>
                <a:gd name="T11" fmla="*/ 255 h 2725"/>
                <a:gd name="T12" fmla="*/ 101 w 2627"/>
                <a:gd name="T13" fmla="*/ 207 h 2725"/>
                <a:gd name="T14" fmla="*/ 120 w 2627"/>
                <a:gd name="T15" fmla="*/ 155 h 2725"/>
                <a:gd name="T16" fmla="*/ 143 w 2627"/>
                <a:gd name="T17" fmla="*/ 103 h 2725"/>
                <a:gd name="T18" fmla="*/ 155 w 2627"/>
                <a:gd name="T19" fmla="*/ 78 h 2725"/>
                <a:gd name="T20" fmla="*/ 168 w 2627"/>
                <a:gd name="T21" fmla="*/ 56 h 2725"/>
                <a:gd name="T22" fmla="*/ 182 w 2627"/>
                <a:gd name="T23" fmla="*/ 36 h 2725"/>
                <a:gd name="T24" fmla="*/ 196 w 2627"/>
                <a:gd name="T25" fmla="*/ 20 h 2725"/>
                <a:gd name="T26" fmla="*/ 211 w 2627"/>
                <a:gd name="T27" fmla="*/ 8 h 2725"/>
                <a:gd name="T28" fmla="*/ 222 w 2627"/>
                <a:gd name="T29" fmla="*/ 3 h 2725"/>
                <a:gd name="T30" fmla="*/ 230 w 2627"/>
                <a:gd name="T31" fmla="*/ 1 h 2725"/>
                <a:gd name="T32" fmla="*/ 238 w 2627"/>
                <a:gd name="T33" fmla="*/ 0 h 2725"/>
                <a:gd name="T34" fmla="*/ 250 w 2627"/>
                <a:gd name="T35" fmla="*/ 2 h 2725"/>
                <a:gd name="T36" fmla="*/ 265 w 2627"/>
                <a:gd name="T37" fmla="*/ 9 h 2725"/>
                <a:gd name="T38" fmla="*/ 281 w 2627"/>
                <a:gd name="T39" fmla="*/ 20 h 2725"/>
                <a:gd name="T40" fmla="*/ 297 w 2627"/>
                <a:gd name="T41" fmla="*/ 35 h 2725"/>
                <a:gd name="T42" fmla="*/ 313 w 2627"/>
                <a:gd name="T43" fmla="*/ 53 h 2725"/>
                <a:gd name="T44" fmla="*/ 329 w 2627"/>
                <a:gd name="T45" fmla="*/ 74 h 2725"/>
                <a:gd name="T46" fmla="*/ 345 w 2627"/>
                <a:gd name="T47" fmla="*/ 97 h 2725"/>
                <a:gd name="T48" fmla="*/ 368 w 2627"/>
                <a:gd name="T49" fmla="*/ 135 h 2725"/>
                <a:gd name="T50" fmla="*/ 398 w 2627"/>
                <a:gd name="T51" fmla="*/ 188 h 2725"/>
                <a:gd name="T52" fmla="*/ 425 w 2627"/>
                <a:gd name="T53" fmla="*/ 240 h 2725"/>
                <a:gd name="T54" fmla="*/ 451 w 2627"/>
                <a:gd name="T55" fmla="*/ 288 h 2725"/>
                <a:gd name="T56" fmla="*/ 474 w 2627"/>
                <a:gd name="T57" fmla="*/ 332 h 2725"/>
                <a:gd name="T58" fmla="*/ 496 w 2627"/>
                <a:gd name="T59" fmla="*/ 374 h 2725"/>
                <a:gd name="T60" fmla="*/ 527 w 2627"/>
                <a:gd name="T61" fmla="*/ 434 h 2725"/>
                <a:gd name="T62" fmla="*/ 568 w 2627"/>
                <a:gd name="T63" fmla="*/ 514 h 2725"/>
                <a:gd name="T64" fmla="*/ 590 w 2627"/>
                <a:gd name="T65" fmla="*/ 554 h 2725"/>
                <a:gd name="T66" fmla="*/ 634 w 2627"/>
                <a:gd name="T67" fmla="*/ 639 h 2725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2627"/>
                <a:gd name="T103" fmla="*/ 0 h 2725"/>
                <a:gd name="T104" fmla="*/ 2627 w 2627"/>
                <a:gd name="T105" fmla="*/ 2725 h 2725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2627" h="2725">
                  <a:moveTo>
                    <a:pt x="0" y="2699"/>
                  </a:moveTo>
                  <a:lnTo>
                    <a:pt x="64" y="2312"/>
                  </a:lnTo>
                  <a:lnTo>
                    <a:pt x="96" y="2120"/>
                  </a:lnTo>
                  <a:lnTo>
                    <a:pt x="130" y="1933"/>
                  </a:lnTo>
                  <a:lnTo>
                    <a:pt x="162" y="1749"/>
                  </a:lnTo>
                  <a:lnTo>
                    <a:pt x="198" y="1570"/>
                  </a:lnTo>
                  <a:lnTo>
                    <a:pt x="216" y="1480"/>
                  </a:lnTo>
                  <a:lnTo>
                    <a:pt x="236" y="1389"/>
                  </a:lnTo>
                  <a:lnTo>
                    <a:pt x="258" y="1299"/>
                  </a:lnTo>
                  <a:lnTo>
                    <a:pt x="282" y="1207"/>
                  </a:lnTo>
                  <a:lnTo>
                    <a:pt x="308" y="1114"/>
                  </a:lnTo>
                  <a:lnTo>
                    <a:pt x="337" y="1019"/>
                  </a:lnTo>
                  <a:lnTo>
                    <a:pt x="367" y="923"/>
                  </a:lnTo>
                  <a:lnTo>
                    <a:pt x="401" y="825"/>
                  </a:lnTo>
                  <a:lnTo>
                    <a:pt x="438" y="723"/>
                  </a:lnTo>
                  <a:lnTo>
                    <a:pt x="478" y="619"/>
                  </a:lnTo>
                  <a:lnTo>
                    <a:pt x="522" y="513"/>
                  </a:lnTo>
                  <a:lnTo>
                    <a:pt x="569" y="410"/>
                  </a:lnTo>
                  <a:lnTo>
                    <a:pt x="594" y="360"/>
                  </a:lnTo>
                  <a:lnTo>
                    <a:pt x="619" y="311"/>
                  </a:lnTo>
                  <a:lnTo>
                    <a:pt x="645" y="265"/>
                  </a:lnTo>
                  <a:lnTo>
                    <a:pt x="671" y="222"/>
                  </a:lnTo>
                  <a:lnTo>
                    <a:pt x="698" y="181"/>
                  </a:lnTo>
                  <a:lnTo>
                    <a:pt x="727" y="142"/>
                  </a:lnTo>
                  <a:lnTo>
                    <a:pt x="755" y="108"/>
                  </a:lnTo>
                  <a:lnTo>
                    <a:pt x="784" y="78"/>
                  </a:lnTo>
                  <a:lnTo>
                    <a:pt x="812" y="51"/>
                  </a:lnTo>
                  <a:lnTo>
                    <a:pt x="842" y="30"/>
                  </a:lnTo>
                  <a:lnTo>
                    <a:pt x="873" y="14"/>
                  </a:lnTo>
                  <a:lnTo>
                    <a:pt x="888" y="9"/>
                  </a:lnTo>
                  <a:lnTo>
                    <a:pt x="903" y="4"/>
                  </a:lnTo>
                  <a:lnTo>
                    <a:pt x="919" y="1"/>
                  </a:lnTo>
                  <a:lnTo>
                    <a:pt x="934" y="0"/>
                  </a:lnTo>
                  <a:lnTo>
                    <a:pt x="950" y="0"/>
                  </a:lnTo>
                  <a:lnTo>
                    <a:pt x="965" y="0"/>
                  </a:lnTo>
                  <a:lnTo>
                    <a:pt x="997" y="6"/>
                  </a:lnTo>
                  <a:lnTo>
                    <a:pt x="1028" y="17"/>
                  </a:lnTo>
                  <a:lnTo>
                    <a:pt x="1060" y="33"/>
                  </a:lnTo>
                  <a:lnTo>
                    <a:pt x="1092" y="54"/>
                  </a:lnTo>
                  <a:lnTo>
                    <a:pt x="1124" y="78"/>
                  </a:lnTo>
                  <a:lnTo>
                    <a:pt x="1155" y="105"/>
                  </a:lnTo>
                  <a:lnTo>
                    <a:pt x="1188" y="137"/>
                  </a:lnTo>
                  <a:lnTo>
                    <a:pt x="1220" y="173"/>
                  </a:lnTo>
                  <a:lnTo>
                    <a:pt x="1252" y="211"/>
                  </a:lnTo>
                  <a:lnTo>
                    <a:pt x="1284" y="252"/>
                  </a:lnTo>
                  <a:lnTo>
                    <a:pt x="1316" y="296"/>
                  </a:lnTo>
                  <a:lnTo>
                    <a:pt x="1347" y="340"/>
                  </a:lnTo>
                  <a:lnTo>
                    <a:pt x="1380" y="388"/>
                  </a:lnTo>
                  <a:lnTo>
                    <a:pt x="1411" y="437"/>
                  </a:lnTo>
                  <a:lnTo>
                    <a:pt x="1472" y="540"/>
                  </a:lnTo>
                  <a:lnTo>
                    <a:pt x="1532" y="644"/>
                  </a:lnTo>
                  <a:lnTo>
                    <a:pt x="1590" y="751"/>
                  </a:lnTo>
                  <a:lnTo>
                    <a:pt x="1647" y="855"/>
                  </a:lnTo>
                  <a:lnTo>
                    <a:pt x="1700" y="957"/>
                  </a:lnTo>
                  <a:lnTo>
                    <a:pt x="1752" y="1055"/>
                  </a:lnTo>
                  <a:lnTo>
                    <a:pt x="1802" y="1149"/>
                  </a:lnTo>
                  <a:lnTo>
                    <a:pt x="1849" y="1240"/>
                  </a:lnTo>
                  <a:lnTo>
                    <a:pt x="1895" y="1327"/>
                  </a:lnTo>
                  <a:lnTo>
                    <a:pt x="1938" y="1413"/>
                  </a:lnTo>
                  <a:lnTo>
                    <a:pt x="1982" y="1496"/>
                  </a:lnTo>
                  <a:lnTo>
                    <a:pt x="2024" y="1576"/>
                  </a:lnTo>
                  <a:lnTo>
                    <a:pt x="2107" y="1736"/>
                  </a:lnTo>
                  <a:lnTo>
                    <a:pt x="2188" y="1893"/>
                  </a:lnTo>
                  <a:lnTo>
                    <a:pt x="2271" y="2053"/>
                  </a:lnTo>
                  <a:lnTo>
                    <a:pt x="2314" y="2134"/>
                  </a:lnTo>
                  <a:lnTo>
                    <a:pt x="2357" y="2215"/>
                  </a:lnTo>
                  <a:lnTo>
                    <a:pt x="2445" y="2383"/>
                  </a:lnTo>
                  <a:lnTo>
                    <a:pt x="2535" y="2553"/>
                  </a:lnTo>
                  <a:lnTo>
                    <a:pt x="2627" y="2725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54" name="Line 32"/>
            <p:cNvSpPr>
              <a:spLocks noChangeShapeType="1"/>
            </p:cNvSpPr>
            <p:nvPr/>
          </p:nvSpPr>
          <p:spPr bwMode="auto">
            <a:xfrm>
              <a:off x="6536" y="2149"/>
              <a:ext cx="1887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55" name="Line 33"/>
            <p:cNvSpPr>
              <a:spLocks noChangeShapeType="1"/>
            </p:cNvSpPr>
            <p:nvPr/>
          </p:nvSpPr>
          <p:spPr bwMode="auto">
            <a:xfrm>
              <a:off x="6536" y="374"/>
              <a:ext cx="1" cy="177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56" name="Line 34"/>
            <p:cNvSpPr>
              <a:spLocks noChangeShapeType="1"/>
            </p:cNvSpPr>
            <p:nvPr/>
          </p:nvSpPr>
          <p:spPr bwMode="auto">
            <a:xfrm flipH="1">
              <a:off x="6463" y="232"/>
              <a:ext cx="73" cy="15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57" name="Line 35"/>
            <p:cNvSpPr>
              <a:spLocks noChangeShapeType="1"/>
            </p:cNvSpPr>
            <p:nvPr/>
          </p:nvSpPr>
          <p:spPr bwMode="auto">
            <a:xfrm flipV="1">
              <a:off x="6463" y="374"/>
              <a:ext cx="73" cy="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58" name="Line 36"/>
            <p:cNvSpPr>
              <a:spLocks noChangeShapeType="1"/>
            </p:cNvSpPr>
            <p:nvPr/>
          </p:nvSpPr>
          <p:spPr bwMode="auto">
            <a:xfrm>
              <a:off x="6536" y="232"/>
              <a:ext cx="73" cy="15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59" name="Line 37"/>
            <p:cNvSpPr>
              <a:spLocks noChangeShapeType="1"/>
            </p:cNvSpPr>
            <p:nvPr/>
          </p:nvSpPr>
          <p:spPr bwMode="auto">
            <a:xfrm flipH="1" flipV="1">
              <a:off x="6536" y="374"/>
              <a:ext cx="73" cy="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60" name="Line 38"/>
            <p:cNvSpPr>
              <a:spLocks noChangeShapeType="1"/>
            </p:cNvSpPr>
            <p:nvPr/>
          </p:nvSpPr>
          <p:spPr bwMode="auto">
            <a:xfrm flipH="1" flipV="1">
              <a:off x="8411" y="2072"/>
              <a:ext cx="146" cy="7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61" name="Line 39"/>
            <p:cNvSpPr>
              <a:spLocks noChangeShapeType="1"/>
            </p:cNvSpPr>
            <p:nvPr/>
          </p:nvSpPr>
          <p:spPr bwMode="auto">
            <a:xfrm>
              <a:off x="8411" y="2072"/>
              <a:ext cx="12" cy="7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62" name="Line 40"/>
            <p:cNvSpPr>
              <a:spLocks noChangeShapeType="1"/>
            </p:cNvSpPr>
            <p:nvPr/>
          </p:nvSpPr>
          <p:spPr bwMode="auto">
            <a:xfrm flipH="1">
              <a:off x="8411" y="2149"/>
              <a:ext cx="146" cy="7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63" name="Line 41"/>
            <p:cNvSpPr>
              <a:spLocks noChangeShapeType="1"/>
            </p:cNvSpPr>
            <p:nvPr/>
          </p:nvSpPr>
          <p:spPr bwMode="auto">
            <a:xfrm flipV="1">
              <a:off x="8411" y="2149"/>
              <a:ext cx="12" cy="7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64" name="Freeform 42"/>
            <p:cNvSpPr>
              <a:spLocks/>
            </p:cNvSpPr>
            <p:nvPr/>
          </p:nvSpPr>
          <p:spPr bwMode="auto">
            <a:xfrm rot="1044730">
              <a:off x="3770" y="979"/>
              <a:ext cx="1609" cy="913"/>
            </a:xfrm>
            <a:custGeom>
              <a:avLst/>
              <a:gdLst>
                <a:gd name="T0" fmla="*/ 3 w 3118"/>
                <a:gd name="T1" fmla="*/ 405 h 1827"/>
                <a:gd name="T2" fmla="*/ 1 w 3118"/>
                <a:gd name="T3" fmla="*/ 371 h 1827"/>
                <a:gd name="T4" fmla="*/ 1 w 3118"/>
                <a:gd name="T5" fmla="*/ 347 h 1827"/>
                <a:gd name="T6" fmla="*/ 3 w 3118"/>
                <a:gd name="T7" fmla="*/ 321 h 1827"/>
                <a:gd name="T8" fmla="*/ 7 w 3118"/>
                <a:gd name="T9" fmla="*/ 293 h 1827"/>
                <a:gd name="T10" fmla="*/ 15 w 3118"/>
                <a:gd name="T11" fmla="*/ 263 h 1827"/>
                <a:gd name="T12" fmla="*/ 25 w 3118"/>
                <a:gd name="T13" fmla="*/ 234 h 1827"/>
                <a:gd name="T14" fmla="*/ 34 w 3118"/>
                <a:gd name="T15" fmla="*/ 216 h 1827"/>
                <a:gd name="T16" fmla="*/ 40 w 3118"/>
                <a:gd name="T17" fmla="*/ 205 h 1827"/>
                <a:gd name="T18" fmla="*/ 47 w 3118"/>
                <a:gd name="T19" fmla="*/ 196 h 1827"/>
                <a:gd name="T20" fmla="*/ 54 w 3118"/>
                <a:gd name="T21" fmla="*/ 189 h 1827"/>
                <a:gd name="T22" fmla="*/ 62 w 3118"/>
                <a:gd name="T23" fmla="*/ 185 h 1827"/>
                <a:gd name="T24" fmla="*/ 70 w 3118"/>
                <a:gd name="T25" fmla="*/ 183 h 1827"/>
                <a:gd name="T26" fmla="*/ 78 w 3118"/>
                <a:gd name="T27" fmla="*/ 185 h 1827"/>
                <a:gd name="T28" fmla="*/ 87 w 3118"/>
                <a:gd name="T29" fmla="*/ 190 h 1827"/>
                <a:gd name="T30" fmla="*/ 96 w 3118"/>
                <a:gd name="T31" fmla="*/ 197 h 1827"/>
                <a:gd name="T32" fmla="*/ 109 w 3118"/>
                <a:gd name="T33" fmla="*/ 211 h 1827"/>
                <a:gd name="T34" fmla="*/ 126 w 3118"/>
                <a:gd name="T35" fmla="*/ 233 h 1827"/>
                <a:gd name="T36" fmla="*/ 142 w 3118"/>
                <a:gd name="T37" fmla="*/ 253 h 1827"/>
                <a:gd name="T38" fmla="*/ 157 w 3118"/>
                <a:gd name="T39" fmla="*/ 272 h 1827"/>
                <a:gd name="T40" fmla="*/ 187 w 3118"/>
                <a:gd name="T41" fmla="*/ 306 h 1827"/>
                <a:gd name="T42" fmla="*/ 218 w 3118"/>
                <a:gd name="T43" fmla="*/ 340 h 1827"/>
                <a:gd name="T44" fmla="*/ 234 w 3118"/>
                <a:gd name="T45" fmla="*/ 359 h 1827"/>
                <a:gd name="T46" fmla="*/ 252 w 3118"/>
                <a:gd name="T47" fmla="*/ 380 h 1827"/>
                <a:gd name="T48" fmla="*/ 281 w 3118"/>
                <a:gd name="T49" fmla="*/ 413 h 1827"/>
                <a:gd name="T50" fmla="*/ 301 w 3118"/>
                <a:gd name="T51" fmla="*/ 432 h 1827"/>
                <a:gd name="T52" fmla="*/ 316 w 3118"/>
                <a:gd name="T53" fmla="*/ 444 h 1827"/>
                <a:gd name="T54" fmla="*/ 326 w 3118"/>
                <a:gd name="T55" fmla="*/ 450 h 1827"/>
                <a:gd name="T56" fmla="*/ 334 w 3118"/>
                <a:gd name="T57" fmla="*/ 454 h 1827"/>
                <a:gd name="T58" fmla="*/ 344 w 3118"/>
                <a:gd name="T59" fmla="*/ 456 h 1827"/>
                <a:gd name="T60" fmla="*/ 352 w 3118"/>
                <a:gd name="T61" fmla="*/ 456 h 1827"/>
                <a:gd name="T62" fmla="*/ 360 w 3118"/>
                <a:gd name="T63" fmla="*/ 453 h 1827"/>
                <a:gd name="T64" fmla="*/ 368 w 3118"/>
                <a:gd name="T65" fmla="*/ 447 h 1827"/>
                <a:gd name="T66" fmla="*/ 375 w 3118"/>
                <a:gd name="T67" fmla="*/ 438 h 1827"/>
                <a:gd name="T68" fmla="*/ 382 w 3118"/>
                <a:gd name="T69" fmla="*/ 428 h 1827"/>
                <a:gd name="T70" fmla="*/ 391 w 3118"/>
                <a:gd name="T71" fmla="*/ 411 h 1827"/>
                <a:gd name="T72" fmla="*/ 402 w 3118"/>
                <a:gd name="T73" fmla="*/ 385 h 1827"/>
                <a:gd name="T74" fmla="*/ 412 w 3118"/>
                <a:gd name="T75" fmla="*/ 360 h 1827"/>
                <a:gd name="T76" fmla="*/ 422 w 3118"/>
                <a:gd name="T77" fmla="*/ 336 h 1827"/>
                <a:gd name="T78" fmla="*/ 439 w 3118"/>
                <a:gd name="T79" fmla="*/ 290 h 1827"/>
                <a:gd name="T80" fmla="*/ 452 w 3118"/>
                <a:gd name="T81" fmla="*/ 247 h 1827"/>
                <a:gd name="T82" fmla="*/ 461 w 3118"/>
                <a:gd name="T83" fmla="*/ 203 h 1827"/>
                <a:gd name="T84" fmla="*/ 469 w 3118"/>
                <a:gd name="T85" fmla="*/ 156 h 1827"/>
                <a:gd name="T86" fmla="*/ 475 w 3118"/>
                <a:gd name="T87" fmla="*/ 120 h 1827"/>
                <a:gd name="T88" fmla="*/ 480 w 3118"/>
                <a:gd name="T89" fmla="*/ 97 h 1827"/>
                <a:gd name="T90" fmla="*/ 489 w 3118"/>
                <a:gd name="T91" fmla="*/ 74 h 1827"/>
                <a:gd name="T92" fmla="*/ 501 w 3118"/>
                <a:gd name="T93" fmla="*/ 53 h 1827"/>
                <a:gd name="T94" fmla="*/ 516 w 3118"/>
                <a:gd name="T95" fmla="*/ 33 h 1827"/>
                <a:gd name="T96" fmla="*/ 535 w 3118"/>
                <a:gd name="T97" fmla="*/ 16 h 1827"/>
                <a:gd name="T98" fmla="*/ 545 w 3118"/>
                <a:gd name="T99" fmla="*/ 9 h 1827"/>
                <a:gd name="T100" fmla="*/ 555 w 3118"/>
                <a:gd name="T101" fmla="*/ 4 h 1827"/>
                <a:gd name="T102" fmla="*/ 566 w 3118"/>
                <a:gd name="T103" fmla="*/ 1 h 1827"/>
                <a:gd name="T104" fmla="*/ 577 w 3118"/>
                <a:gd name="T105" fmla="*/ 0 h 1827"/>
                <a:gd name="T106" fmla="*/ 588 w 3118"/>
                <a:gd name="T107" fmla="*/ 1 h 1827"/>
                <a:gd name="T108" fmla="*/ 599 w 3118"/>
                <a:gd name="T109" fmla="*/ 4 h 1827"/>
                <a:gd name="T110" fmla="*/ 609 w 3118"/>
                <a:gd name="T111" fmla="*/ 8 h 1827"/>
                <a:gd name="T112" fmla="*/ 630 w 3118"/>
                <a:gd name="T113" fmla="*/ 20 h 1827"/>
                <a:gd name="T114" fmla="*/ 651 w 3118"/>
                <a:gd name="T115" fmla="*/ 37 h 1827"/>
                <a:gd name="T116" fmla="*/ 670 w 3118"/>
                <a:gd name="T117" fmla="*/ 55 h 1827"/>
                <a:gd name="T118" fmla="*/ 707 w 3118"/>
                <a:gd name="T119" fmla="*/ 93 h 1827"/>
                <a:gd name="T120" fmla="*/ 741 w 3118"/>
                <a:gd name="T121" fmla="*/ 129 h 1827"/>
                <a:gd name="T122" fmla="*/ 772 w 3118"/>
                <a:gd name="T123" fmla="*/ 164 h 1827"/>
                <a:gd name="T124" fmla="*/ 830 w 3118"/>
                <a:gd name="T125" fmla="*/ 233 h 1827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3118"/>
                <a:gd name="T190" fmla="*/ 0 h 1827"/>
                <a:gd name="T191" fmla="*/ 3118 w 3118"/>
                <a:gd name="T192" fmla="*/ 1827 h 1827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3118" h="1827">
                  <a:moveTo>
                    <a:pt x="19" y="1706"/>
                  </a:moveTo>
                  <a:lnTo>
                    <a:pt x="10" y="1620"/>
                  </a:lnTo>
                  <a:lnTo>
                    <a:pt x="3" y="1532"/>
                  </a:lnTo>
                  <a:lnTo>
                    <a:pt x="2" y="1485"/>
                  </a:lnTo>
                  <a:lnTo>
                    <a:pt x="0" y="1438"/>
                  </a:lnTo>
                  <a:lnTo>
                    <a:pt x="2" y="1389"/>
                  </a:lnTo>
                  <a:lnTo>
                    <a:pt x="5" y="1339"/>
                  </a:lnTo>
                  <a:lnTo>
                    <a:pt x="10" y="1286"/>
                  </a:lnTo>
                  <a:lnTo>
                    <a:pt x="18" y="1231"/>
                  </a:lnTo>
                  <a:lnTo>
                    <a:pt x="28" y="1172"/>
                  </a:lnTo>
                  <a:lnTo>
                    <a:pt x="40" y="1113"/>
                  </a:lnTo>
                  <a:lnTo>
                    <a:pt x="56" y="1054"/>
                  </a:lnTo>
                  <a:lnTo>
                    <a:pt x="73" y="994"/>
                  </a:lnTo>
                  <a:lnTo>
                    <a:pt x="93" y="939"/>
                  </a:lnTo>
                  <a:lnTo>
                    <a:pt x="114" y="887"/>
                  </a:lnTo>
                  <a:lnTo>
                    <a:pt x="125" y="864"/>
                  </a:lnTo>
                  <a:lnTo>
                    <a:pt x="138" y="841"/>
                  </a:lnTo>
                  <a:lnTo>
                    <a:pt x="150" y="820"/>
                  </a:lnTo>
                  <a:lnTo>
                    <a:pt x="163" y="801"/>
                  </a:lnTo>
                  <a:lnTo>
                    <a:pt x="176" y="784"/>
                  </a:lnTo>
                  <a:lnTo>
                    <a:pt x="190" y="770"/>
                  </a:lnTo>
                  <a:lnTo>
                    <a:pt x="203" y="758"/>
                  </a:lnTo>
                  <a:lnTo>
                    <a:pt x="218" y="747"/>
                  </a:lnTo>
                  <a:lnTo>
                    <a:pt x="233" y="741"/>
                  </a:lnTo>
                  <a:lnTo>
                    <a:pt x="248" y="737"/>
                  </a:lnTo>
                  <a:lnTo>
                    <a:pt x="263" y="735"/>
                  </a:lnTo>
                  <a:lnTo>
                    <a:pt x="279" y="738"/>
                  </a:lnTo>
                  <a:lnTo>
                    <a:pt x="294" y="743"/>
                  </a:lnTo>
                  <a:lnTo>
                    <a:pt x="310" y="751"/>
                  </a:lnTo>
                  <a:lnTo>
                    <a:pt x="326" y="762"/>
                  </a:lnTo>
                  <a:lnTo>
                    <a:pt x="343" y="775"/>
                  </a:lnTo>
                  <a:lnTo>
                    <a:pt x="360" y="791"/>
                  </a:lnTo>
                  <a:lnTo>
                    <a:pt x="376" y="808"/>
                  </a:lnTo>
                  <a:lnTo>
                    <a:pt x="409" y="846"/>
                  </a:lnTo>
                  <a:lnTo>
                    <a:pt x="441" y="889"/>
                  </a:lnTo>
                  <a:lnTo>
                    <a:pt x="474" y="932"/>
                  </a:lnTo>
                  <a:lnTo>
                    <a:pt x="505" y="974"/>
                  </a:lnTo>
                  <a:lnTo>
                    <a:pt x="535" y="1015"/>
                  </a:lnTo>
                  <a:lnTo>
                    <a:pt x="564" y="1054"/>
                  </a:lnTo>
                  <a:lnTo>
                    <a:pt x="592" y="1091"/>
                  </a:lnTo>
                  <a:lnTo>
                    <a:pt x="648" y="1161"/>
                  </a:lnTo>
                  <a:lnTo>
                    <a:pt x="704" y="1227"/>
                  </a:lnTo>
                  <a:lnTo>
                    <a:pt x="760" y="1294"/>
                  </a:lnTo>
                  <a:lnTo>
                    <a:pt x="817" y="1363"/>
                  </a:lnTo>
                  <a:lnTo>
                    <a:pt x="848" y="1400"/>
                  </a:lnTo>
                  <a:lnTo>
                    <a:pt x="879" y="1438"/>
                  </a:lnTo>
                  <a:lnTo>
                    <a:pt x="911" y="1477"/>
                  </a:lnTo>
                  <a:lnTo>
                    <a:pt x="946" y="1520"/>
                  </a:lnTo>
                  <a:lnTo>
                    <a:pt x="1017" y="1608"/>
                  </a:lnTo>
                  <a:lnTo>
                    <a:pt x="1055" y="1652"/>
                  </a:lnTo>
                  <a:lnTo>
                    <a:pt x="1092" y="1693"/>
                  </a:lnTo>
                  <a:lnTo>
                    <a:pt x="1130" y="1731"/>
                  </a:lnTo>
                  <a:lnTo>
                    <a:pt x="1167" y="1764"/>
                  </a:lnTo>
                  <a:lnTo>
                    <a:pt x="1186" y="1779"/>
                  </a:lnTo>
                  <a:lnTo>
                    <a:pt x="1203" y="1792"/>
                  </a:lnTo>
                  <a:lnTo>
                    <a:pt x="1222" y="1802"/>
                  </a:lnTo>
                  <a:lnTo>
                    <a:pt x="1239" y="1813"/>
                  </a:lnTo>
                  <a:lnTo>
                    <a:pt x="1256" y="1819"/>
                  </a:lnTo>
                  <a:lnTo>
                    <a:pt x="1274" y="1825"/>
                  </a:lnTo>
                  <a:lnTo>
                    <a:pt x="1291" y="1827"/>
                  </a:lnTo>
                  <a:lnTo>
                    <a:pt x="1307" y="1827"/>
                  </a:lnTo>
                  <a:lnTo>
                    <a:pt x="1323" y="1825"/>
                  </a:lnTo>
                  <a:lnTo>
                    <a:pt x="1338" y="1819"/>
                  </a:lnTo>
                  <a:lnTo>
                    <a:pt x="1353" y="1812"/>
                  </a:lnTo>
                  <a:lnTo>
                    <a:pt x="1368" y="1801"/>
                  </a:lnTo>
                  <a:lnTo>
                    <a:pt x="1382" y="1788"/>
                  </a:lnTo>
                  <a:lnTo>
                    <a:pt x="1395" y="1772"/>
                  </a:lnTo>
                  <a:lnTo>
                    <a:pt x="1409" y="1755"/>
                  </a:lnTo>
                  <a:lnTo>
                    <a:pt x="1421" y="1735"/>
                  </a:lnTo>
                  <a:lnTo>
                    <a:pt x="1434" y="1714"/>
                  </a:lnTo>
                  <a:lnTo>
                    <a:pt x="1446" y="1691"/>
                  </a:lnTo>
                  <a:lnTo>
                    <a:pt x="1468" y="1644"/>
                  </a:lnTo>
                  <a:lnTo>
                    <a:pt x="1491" y="1594"/>
                  </a:lnTo>
                  <a:lnTo>
                    <a:pt x="1510" y="1542"/>
                  </a:lnTo>
                  <a:lnTo>
                    <a:pt x="1530" y="1491"/>
                  </a:lnTo>
                  <a:lnTo>
                    <a:pt x="1549" y="1442"/>
                  </a:lnTo>
                  <a:lnTo>
                    <a:pt x="1567" y="1393"/>
                  </a:lnTo>
                  <a:lnTo>
                    <a:pt x="1585" y="1345"/>
                  </a:lnTo>
                  <a:lnTo>
                    <a:pt x="1617" y="1253"/>
                  </a:lnTo>
                  <a:lnTo>
                    <a:pt x="1647" y="1163"/>
                  </a:lnTo>
                  <a:lnTo>
                    <a:pt x="1673" y="1076"/>
                  </a:lnTo>
                  <a:lnTo>
                    <a:pt x="1695" y="989"/>
                  </a:lnTo>
                  <a:lnTo>
                    <a:pt x="1716" y="901"/>
                  </a:lnTo>
                  <a:lnTo>
                    <a:pt x="1732" y="812"/>
                  </a:lnTo>
                  <a:lnTo>
                    <a:pt x="1747" y="720"/>
                  </a:lnTo>
                  <a:lnTo>
                    <a:pt x="1759" y="626"/>
                  </a:lnTo>
                  <a:lnTo>
                    <a:pt x="1774" y="531"/>
                  </a:lnTo>
                  <a:lnTo>
                    <a:pt x="1783" y="483"/>
                  </a:lnTo>
                  <a:lnTo>
                    <a:pt x="1794" y="436"/>
                  </a:lnTo>
                  <a:lnTo>
                    <a:pt x="1805" y="390"/>
                  </a:lnTo>
                  <a:lnTo>
                    <a:pt x="1820" y="343"/>
                  </a:lnTo>
                  <a:lnTo>
                    <a:pt x="1837" y="298"/>
                  </a:lnTo>
                  <a:lnTo>
                    <a:pt x="1857" y="255"/>
                  </a:lnTo>
                  <a:lnTo>
                    <a:pt x="1880" y="213"/>
                  </a:lnTo>
                  <a:lnTo>
                    <a:pt x="1907" y="172"/>
                  </a:lnTo>
                  <a:lnTo>
                    <a:pt x="1938" y="133"/>
                  </a:lnTo>
                  <a:lnTo>
                    <a:pt x="1971" y="98"/>
                  </a:lnTo>
                  <a:lnTo>
                    <a:pt x="2007" y="65"/>
                  </a:lnTo>
                  <a:lnTo>
                    <a:pt x="2027" y="52"/>
                  </a:lnTo>
                  <a:lnTo>
                    <a:pt x="2046" y="38"/>
                  </a:lnTo>
                  <a:lnTo>
                    <a:pt x="2065" y="28"/>
                  </a:lnTo>
                  <a:lnTo>
                    <a:pt x="2085" y="19"/>
                  </a:lnTo>
                  <a:lnTo>
                    <a:pt x="2106" y="11"/>
                  </a:lnTo>
                  <a:lnTo>
                    <a:pt x="2126" y="5"/>
                  </a:lnTo>
                  <a:lnTo>
                    <a:pt x="2147" y="1"/>
                  </a:lnTo>
                  <a:lnTo>
                    <a:pt x="2167" y="0"/>
                  </a:lnTo>
                  <a:lnTo>
                    <a:pt x="2187" y="1"/>
                  </a:lnTo>
                  <a:lnTo>
                    <a:pt x="2208" y="4"/>
                  </a:lnTo>
                  <a:lnTo>
                    <a:pt x="2228" y="9"/>
                  </a:lnTo>
                  <a:lnTo>
                    <a:pt x="2247" y="16"/>
                  </a:lnTo>
                  <a:lnTo>
                    <a:pt x="2267" y="24"/>
                  </a:lnTo>
                  <a:lnTo>
                    <a:pt x="2287" y="33"/>
                  </a:lnTo>
                  <a:lnTo>
                    <a:pt x="2327" y="55"/>
                  </a:lnTo>
                  <a:lnTo>
                    <a:pt x="2366" y="83"/>
                  </a:lnTo>
                  <a:lnTo>
                    <a:pt x="2405" y="115"/>
                  </a:lnTo>
                  <a:lnTo>
                    <a:pt x="2443" y="149"/>
                  </a:lnTo>
                  <a:lnTo>
                    <a:pt x="2480" y="185"/>
                  </a:lnTo>
                  <a:lnTo>
                    <a:pt x="2518" y="223"/>
                  </a:lnTo>
                  <a:lnTo>
                    <a:pt x="2588" y="298"/>
                  </a:lnTo>
                  <a:lnTo>
                    <a:pt x="2656" y="372"/>
                  </a:lnTo>
                  <a:lnTo>
                    <a:pt x="2721" y="445"/>
                  </a:lnTo>
                  <a:lnTo>
                    <a:pt x="2781" y="516"/>
                  </a:lnTo>
                  <a:lnTo>
                    <a:pt x="2841" y="588"/>
                  </a:lnTo>
                  <a:lnTo>
                    <a:pt x="2899" y="658"/>
                  </a:lnTo>
                  <a:lnTo>
                    <a:pt x="3009" y="798"/>
                  </a:lnTo>
                  <a:lnTo>
                    <a:pt x="3118" y="935"/>
                  </a:lnTo>
                </a:path>
              </a:pathLst>
            </a:cu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65" name="Rectangle 43"/>
            <p:cNvSpPr>
              <a:spLocks noChangeArrowheads="1"/>
            </p:cNvSpPr>
            <p:nvPr/>
          </p:nvSpPr>
          <p:spPr bwMode="auto">
            <a:xfrm>
              <a:off x="7578" y="144"/>
              <a:ext cx="842" cy="1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>
                <a:spcAft>
                  <a:spcPts val="1000"/>
                </a:spcAft>
              </a:pPr>
              <a:r>
                <a:rPr lang="en-US" sz="1600">
                  <a:solidFill>
                    <a:srgbClr val="000000"/>
                  </a:solidFill>
                </a:rPr>
                <a:t>Xhingla</a:t>
              </a:r>
              <a:endParaRPr lang="en-US" sz="1600"/>
            </a:p>
          </p:txBody>
        </p:sp>
      </p:grpSp>
      <p:sp>
        <p:nvSpPr>
          <p:cNvPr id="5124" name="TextBox 47"/>
          <p:cNvSpPr txBox="1">
            <a:spLocks noChangeArrowheads="1"/>
          </p:cNvSpPr>
          <p:nvPr/>
        </p:nvSpPr>
        <p:spPr bwMode="auto">
          <a:xfrm>
            <a:off x="684213" y="4797425"/>
            <a:ext cx="80645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buFont typeface="Arial" charset="0"/>
              <a:buChar char="•"/>
            </a:pPr>
            <a:r>
              <a:rPr lang="en-US" i="1"/>
              <a:t>Produkti i stilit</a:t>
            </a:r>
            <a:r>
              <a:rPr lang="en-US"/>
              <a:t> paraqet shprehje dalluese në një fushë të veçantë</a:t>
            </a:r>
          </a:p>
          <a:p>
            <a:pPr>
              <a:buFont typeface="Arial" charset="0"/>
              <a:buChar char="•"/>
            </a:pPr>
            <a:r>
              <a:rPr lang="en-US"/>
              <a:t>Moda është një stil i pranuar apo popullor, në një fushë të caktuar.</a:t>
            </a:r>
          </a:p>
          <a:p>
            <a:pPr>
              <a:buFont typeface="Arial" charset="0"/>
              <a:buChar char="•"/>
            </a:pPr>
            <a:r>
              <a:rPr lang="en-US" i="1"/>
              <a:t>Produkti xhingla (dështak)</a:t>
            </a:r>
            <a:r>
              <a:rPr lang="en-US"/>
              <a:t> është një artikull që tërheq vëmendjen shpejt, shpërndahet menjëherë dhe zhduket po aq shpejt </a:t>
            </a:r>
          </a:p>
        </p:txBody>
      </p:sp>
    </p:spTree>
    <p:extLst>
      <p:ext uri="{BB962C8B-B14F-4D97-AF65-F5344CB8AC3E}">
        <p14:creationId xmlns:p14="http://schemas.microsoft.com/office/powerpoint/2010/main" val="347581912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400"/>
              <a:t>CIKLI I JETES SE PRODUKTEVE TE VECANTA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844675"/>
            <a:ext cx="8785225" cy="4267200"/>
          </a:xfrm>
        </p:spPr>
        <p:txBody>
          <a:bodyPr/>
          <a:lstStyle/>
          <a:p>
            <a:pPr marL="571500" indent="-571500" eaLnBrk="1" hangingPunct="1"/>
            <a:r>
              <a:rPr lang="en-US"/>
              <a:t>Jo te gjitha produktet ndjekin lakoren standart te ciklit te jetes se produkteve.</a:t>
            </a:r>
          </a:p>
          <a:p>
            <a:pPr marL="571500" indent="-571500" eaLnBrk="1" hangingPunct="1">
              <a:buFont typeface="Wingdings" pitchFamily="2" charset="2"/>
              <a:buAutoNum type="arabicPeriod"/>
            </a:pPr>
            <a:r>
              <a:rPr lang="en-US"/>
              <a:t>Produkte stili </a:t>
            </a:r>
            <a:r>
              <a:rPr lang="en-US" sz="2000"/>
              <a:t>(mobiljet, muzika,arti,etj</a:t>
            </a:r>
            <a:r>
              <a:rPr lang="en-US"/>
              <a:t>,</a:t>
            </a:r>
            <a:r>
              <a:rPr lang="en-US" sz="2000"/>
              <a:t>)</a:t>
            </a:r>
          </a:p>
          <a:p>
            <a:pPr marL="571500" indent="-571500" eaLnBrk="1" hangingPunct="1">
              <a:buFont typeface="Wingdings" pitchFamily="2" charset="2"/>
              <a:buAutoNum type="arabicPeriod"/>
            </a:pPr>
            <a:r>
              <a:rPr lang="en-US"/>
              <a:t>Produkti i modes </a:t>
            </a:r>
            <a:r>
              <a:rPr lang="en-US" sz="2000"/>
              <a:t>(Stili mbizotruese ne nje epoke te dhene, s’ka maturim)</a:t>
            </a:r>
          </a:p>
          <a:p>
            <a:pPr marL="571500" indent="-571500" eaLnBrk="1" hangingPunct="1">
              <a:buFont typeface="Wingdings" pitchFamily="2" charset="2"/>
              <a:buAutoNum type="arabicPeriod"/>
            </a:pPr>
            <a:r>
              <a:rPr lang="en-US"/>
              <a:t>Produkti deshtak (Xhingla) </a:t>
            </a:r>
            <a:r>
              <a:rPr lang="en-US" sz="2000"/>
              <a:t>–Nuk plotesojne nje nevoje te vertete, POKEMON.</a:t>
            </a:r>
            <a:r>
              <a:rPr lang="en-US"/>
              <a:t> </a:t>
            </a:r>
          </a:p>
          <a:p>
            <a:pPr marL="571500" indent="-571500" eaLnBrk="1" hangingPunct="1">
              <a:buFont typeface="Wingdings" pitchFamily="2" charset="2"/>
              <a:buAutoNum type="arabicPeriod"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83563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188913"/>
            <a:ext cx="8001000" cy="1044575"/>
          </a:xfrm>
        </p:spPr>
        <p:txBody>
          <a:bodyPr/>
          <a:lstStyle/>
          <a:p>
            <a:pPr eaLnBrk="1" hangingPunct="1"/>
            <a:r>
              <a:rPr lang="en-US" sz="3400"/>
              <a:t>Fazat e ciklit te jetes</a:t>
            </a:r>
            <a:br>
              <a:rPr lang="en-US" sz="3400"/>
            </a:br>
            <a:r>
              <a:rPr lang="en-US" sz="3400"/>
              <a:t> se produkteve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700213"/>
            <a:ext cx="8964612" cy="4462462"/>
          </a:xfrm>
        </p:spPr>
        <p:txBody>
          <a:bodyPr/>
          <a:lstStyle/>
          <a:p>
            <a:pPr eaLnBrk="1" hangingPunct="1"/>
            <a:r>
              <a:rPr lang="en-US" sz="2000"/>
              <a:t>Rritje e ngadalte e shitjeve, kemi vendosjen progresive te produktit ne treg.Fitime te ulta, ndoshta edhe humbje.</a:t>
            </a:r>
          </a:p>
          <a:p>
            <a:pPr eaLnBrk="1" hangingPunct="1"/>
            <a:r>
              <a:rPr lang="en-US" sz="2000"/>
              <a:t>Produkte te tilla si: qumeshti pluher, kafe e tretshme, lengjet e frutave iu jane dashur te qendrojne vite ne kete faze.</a:t>
            </a:r>
          </a:p>
          <a:p>
            <a:pPr eaLnBrk="1" hangingPunct="1"/>
            <a:r>
              <a:rPr lang="en-US" sz="2000"/>
              <a:t>Rritje e ngadalte sepse: S’ka kapacitet prodhues, problemet teknike, probleme shperndarje, mosnjohja e prod, rezistence e klienteve,etj.</a:t>
            </a:r>
          </a:p>
          <a:p>
            <a:pPr eaLnBrk="1" hangingPunct="1"/>
            <a:r>
              <a:rPr lang="en-US" sz="2000"/>
              <a:t>Shpenzimet e promocionit jane te larta ne krahsim me shitjet.</a:t>
            </a:r>
          </a:p>
          <a:p>
            <a:pPr eaLnBrk="1" hangingPunct="1"/>
            <a:r>
              <a:rPr lang="en-US" sz="2000"/>
              <a:t>Konkurrenca eshte e kufizuar.</a:t>
            </a:r>
          </a:p>
          <a:p>
            <a:pPr eaLnBrk="1" hangingPunct="1"/>
            <a:r>
              <a:rPr lang="en-US" sz="2000"/>
              <a:t>Kur hidhet nje produkt i ri ne treg ndermarrja mund te pershtate nje nivel te ulet apo te lart per cdo variabel marketing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1800"/>
              <a:t>      (promocionin, cmimin, shperndarjen dhe cilesin)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en-US" sz="2000">
                <a:solidFill>
                  <a:srgbClr val="0000FF"/>
                </a:solidFill>
              </a:rPr>
              <a:t>Duke marre vetem dy te parat kemi keto startegji:</a:t>
            </a:r>
          </a:p>
          <a:p>
            <a:pPr eaLnBrk="1" hangingPunct="1"/>
            <a:endParaRPr lang="en-US" sz="2000">
              <a:solidFill>
                <a:srgbClr val="0000FF"/>
              </a:solidFill>
            </a:endParaRPr>
          </a:p>
        </p:txBody>
      </p:sp>
      <p:sp>
        <p:nvSpPr>
          <p:cNvPr id="7172" name="laptop"/>
          <p:cNvSpPr>
            <a:spLocks noEditPoints="1" noChangeArrowheads="1"/>
          </p:cNvSpPr>
          <p:nvPr/>
        </p:nvSpPr>
        <p:spPr bwMode="auto">
          <a:xfrm>
            <a:off x="5173663" y="0"/>
            <a:ext cx="3970337" cy="1700213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0 h 21600"/>
              <a:gd name="T6" fmla="*/ 2147483647 w 21600"/>
              <a:gd name="T7" fmla="*/ 2147483647 h 21600"/>
              <a:gd name="T8" fmla="*/ 2147483647 w 21600"/>
              <a:gd name="T9" fmla="*/ 0 h 21600"/>
              <a:gd name="T10" fmla="*/ 2147483647 w 21600"/>
              <a:gd name="T11" fmla="*/ 2147483647 h 21600"/>
              <a:gd name="T12" fmla="*/ 0 w 21600"/>
              <a:gd name="T13" fmla="*/ 2147483647 h 21600"/>
              <a:gd name="T14" fmla="*/ 2147483647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4445 w 21600"/>
              <a:gd name="T25" fmla="*/ 1858 h 21600"/>
              <a:gd name="T26" fmla="*/ 17311 w 21600"/>
              <a:gd name="T27" fmla="*/ 12323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 extrusionOk="0">
                <a:moveTo>
                  <a:pt x="3362" y="0"/>
                </a:moveTo>
                <a:lnTo>
                  <a:pt x="18327" y="0"/>
                </a:lnTo>
                <a:lnTo>
                  <a:pt x="18327" y="14347"/>
                </a:lnTo>
                <a:lnTo>
                  <a:pt x="3362" y="14347"/>
                </a:lnTo>
                <a:lnTo>
                  <a:pt x="3362" y="0"/>
                </a:lnTo>
                <a:close/>
              </a:path>
              <a:path w="21600" h="21600" extrusionOk="0">
                <a:moveTo>
                  <a:pt x="3340" y="15068"/>
                </a:moveTo>
                <a:lnTo>
                  <a:pt x="0" y="19877"/>
                </a:lnTo>
                <a:lnTo>
                  <a:pt x="21600" y="19877"/>
                </a:lnTo>
                <a:lnTo>
                  <a:pt x="18327" y="15068"/>
                </a:lnTo>
                <a:lnTo>
                  <a:pt x="3340" y="15068"/>
                </a:lnTo>
                <a:close/>
              </a:path>
              <a:path w="21600" h="21600" extrusionOk="0">
                <a:moveTo>
                  <a:pt x="0" y="19877"/>
                </a:moveTo>
                <a:lnTo>
                  <a:pt x="0" y="21600"/>
                </a:lnTo>
                <a:lnTo>
                  <a:pt x="21600" y="21600"/>
                </a:lnTo>
                <a:lnTo>
                  <a:pt x="21600" y="19877"/>
                </a:lnTo>
                <a:lnTo>
                  <a:pt x="0" y="19877"/>
                </a:lnTo>
                <a:close/>
              </a:path>
              <a:path w="21600" h="21600" extrusionOk="0">
                <a:moveTo>
                  <a:pt x="4186" y="1523"/>
                </a:moveTo>
                <a:lnTo>
                  <a:pt x="17547" y="1523"/>
                </a:lnTo>
                <a:lnTo>
                  <a:pt x="17547" y="12744"/>
                </a:lnTo>
                <a:lnTo>
                  <a:pt x="4186" y="12744"/>
                </a:lnTo>
                <a:lnTo>
                  <a:pt x="4186" y="1523"/>
                </a:lnTo>
                <a:close/>
              </a:path>
              <a:path w="21600" h="21600" extrusionOk="0">
                <a:moveTo>
                  <a:pt x="3318" y="15549"/>
                </a:moveTo>
                <a:lnTo>
                  <a:pt x="2917" y="16110"/>
                </a:lnTo>
                <a:lnTo>
                  <a:pt x="18727" y="16110"/>
                </a:lnTo>
                <a:lnTo>
                  <a:pt x="18327" y="15549"/>
                </a:lnTo>
                <a:lnTo>
                  <a:pt x="3318" y="15549"/>
                </a:lnTo>
                <a:close/>
              </a:path>
              <a:path w="21600" h="21600" extrusionOk="0">
                <a:moveTo>
                  <a:pt x="6213" y="18314"/>
                </a:moveTo>
                <a:lnTo>
                  <a:pt x="5946" y="18875"/>
                </a:lnTo>
                <a:lnTo>
                  <a:pt x="15766" y="18875"/>
                </a:lnTo>
                <a:lnTo>
                  <a:pt x="15499" y="18314"/>
                </a:lnTo>
                <a:lnTo>
                  <a:pt x="6213" y="18314"/>
                </a:lnTo>
                <a:close/>
              </a:path>
              <a:path w="21600" h="21600" extrusionOk="0">
                <a:moveTo>
                  <a:pt x="2828" y="16471"/>
                </a:moveTo>
                <a:lnTo>
                  <a:pt x="2405" y="17072"/>
                </a:lnTo>
                <a:lnTo>
                  <a:pt x="19284" y="17072"/>
                </a:lnTo>
                <a:lnTo>
                  <a:pt x="18839" y="16471"/>
                </a:lnTo>
                <a:lnTo>
                  <a:pt x="2828" y="16471"/>
                </a:lnTo>
                <a:close/>
              </a:path>
              <a:path w="21600" h="21600" extrusionOk="0">
                <a:moveTo>
                  <a:pt x="2316" y="17352"/>
                </a:moveTo>
                <a:lnTo>
                  <a:pt x="1871" y="17953"/>
                </a:lnTo>
                <a:lnTo>
                  <a:pt x="19863" y="17953"/>
                </a:lnTo>
                <a:lnTo>
                  <a:pt x="19395" y="17352"/>
                </a:lnTo>
                <a:lnTo>
                  <a:pt x="2316" y="17352"/>
                </a:lnTo>
                <a:close/>
              </a:path>
            </a:pathLst>
          </a:cu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73" name="Text Box 9"/>
          <p:cNvSpPr txBox="1">
            <a:spLocks noChangeArrowheads="1"/>
          </p:cNvSpPr>
          <p:nvPr/>
        </p:nvSpPr>
        <p:spPr bwMode="auto">
          <a:xfrm>
            <a:off x="6011863" y="260350"/>
            <a:ext cx="23050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3600">
                <a:solidFill>
                  <a:srgbClr val="0000FF"/>
                </a:solidFill>
              </a:rPr>
              <a:t>HYRJA</a:t>
            </a:r>
          </a:p>
        </p:txBody>
      </p:sp>
    </p:spTree>
    <p:extLst>
      <p:ext uri="{BB962C8B-B14F-4D97-AF65-F5344CB8AC3E}">
        <p14:creationId xmlns:p14="http://schemas.microsoft.com/office/powerpoint/2010/main" val="163045762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752600"/>
            <a:ext cx="8397875" cy="4267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/>
              <a:t>1. Strategjia e ajkes se shpejte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/>
              <a:t>      Shumica e tregut nuk e njeh produktin, ata qe e njohin kane deshire ta blejne, kemi konkurrence potenciale</a:t>
            </a:r>
          </a:p>
          <a:p>
            <a:pPr eaLnBrk="1" hangingPunct="1">
              <a:lnSpc>
                <a:spcPct val="90000"/>
              </a:lnSpc>
            </a:pPr>
            <a:r>
              <a:rPr lang="en-US"/>
              <a:t>2.Strategjia e ajkes progresive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/>
              <a:t>      Madhesia e tregut eshte e kufizuar, njihet ekzistenca e produktit, klientet te gatshem te paguajne, ska rrezik nga konkurrenca</a:t>
            </a:r>
          </a:p>
          <a:p>
            <a:pPr eaLnBrk="1" hangingPunct="1">
              <a:lnSpc>
                <a:spcPct val="90000"/>
              </a:lnSpc>
            </a:pPr>
            <a:r>
              <a:rPr lang="en-US"/>
              <a:t>3.Strategjia e depertimit masive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/>
              <a:t>     Tregu eshte i gjere, produkti nuk eshte i njohur, bleresit jane te ndjeshem ndaj cmimit,konkurrenca e lart, specializimi.</a:t>
            </a:r>
          </a:p>
          <a:p>
            <a:pPr eaLnBrk="1" hangingPunct="1">
              <a:lnSpc>
                <a:spcPct val="90000"/>
              </a:lnSpc>
            </a:pPr>
            <a:r>
              <a:rPr lang="en-US"/>
              <a:t>4.Strategjia e depertimit progresive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/>
              <a:t>      Tregu eshte i gjere, produkti eshte i njohur, blersit jane te ndjeshem ndaj cmimit, konkurrenca potenciale, </a:t>
            </a:r>
          </a:p>
        </p:txBody>
      </p:sp>
      <p:sp>
        <p:nvSpPr>
          <p:cNvPr id="8195" name="Rectangle 4"/>
          <p:cNvSpPr>
            <a:spLocks noChangeArrowheads="1"/>
          </p:cNvSpPr>
          <p:nvPr/>
        </p:nvSpPr>
        <p:spPr bwMode="auto">
          <a:xfrm>
            <a:off x="323850" y="188913"/>
            <a:ext cx="8001000" cy="1044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pPr eaLnBrk="1" hangingPunct="1"/>
            <a:r>
              <a:rPr lang="en-US" sz="3400" b="0">
                <a:solidFill>
                  <a:schemeClr val="tx2"/>
                </a:solidFill>
                <a:latin typeface="Verdana" pitchFamily="34" charset="0"/>
              </a:rPr>
              <a:t>Fazat e ciklit te jetes</a:t>
            </a:r>
            <a:br>
              <a:rPr lang="en-US" sz="3400" b="0">
                <a:solidFill>
                  <a:schemeClr val="tx2"/>
                </a:solidFill>
                <a:latin typeface="Verdana" pitchFamily="34" charset="0"/>
              </a:rPr>
            </a:br>
            <a:r>
              <a:rPr lang="en-US" sz="3400" b="0">
                <a:solidFill>
                  <a:schemeClr val="tx2"/>
                </a:solidFill>
                <a:latin typeface="Verdana" pitchFamily="34" charset="0"/>
              </a:rPr>
              <a:t> se produkteve</a:t>
            </a:r>
          </a:p>
        </p:txBody>
      </p:sp>
      <p:sp>
        <p:nvSpPr>
          <p:cNvPr id="8196" name="laptop"/>
          <p:cNvSpPr>
            <a:spLocks noEditPoints="1" noChangeArrowheads="1"/>
          </p:cNvSpPr>
          <p:nvPr/>
        </p:nvSpPr>
        <p:spPr bwMode="auto">
          <a:xfrm>
            <a:off x="5173663" y="0"/>
            <a:ext cx="3970337" cy="1700213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0 h 21600"/>
              <a:gd name="T6" fmla="*/ 2147483647 w 21600"/>
              <a:gd name="T7" fmla="*/ 2147483647 h 21600"/>
              <a:gd name="T8" fmla="*/ 2147483647 w 21600"/>
              <a:gd name="T9" fmla="*/ 0 h 21600"/>
              <a:gd name="T10" fmla="*/ 2147483647 w 21600"/>
              <a:gd name="T11" fmla="*/ 2147483647 h 21600"/>
              <a:gd name="T12" fmla="*/ 0 w 21600"/>
              <a:gd name="T13" fmla="*/ 2147483647 h 21600"/>
              <a:gd name="T14" fmla="*/ 2147483647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4445 w 21600"/>
              <a:gd name="T25" fmla="*/ 1858 h 21600"/>
              <a:gd name="T26" fmla="*/ 17311 w 21600"/>
              <a:gd name="T27" fmla="*/ 12323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 extrusionOk="0">
                <a:moveTo>
                  <a:pt x="3362" y="0"/>
                </a:moveTo>
                <a:lnTo>
                  <a:pt x="18327" y="0"/>
                </a:lnTo>
                <a:lnTo>
                  <a:pt x="18327" y="14347"/>
                </a:lnTo>
                <a:lnTo>
                  <a:pt x="3362" y="14347"/>
                </a:lnTo>
                <a:lnTo>
                  <a:pt x="3362" y="0"/>
                </a:lnTo>
                <a:close/>
              </a:path>
              <a:path w="21600" h="21600" extrusionOk="0">
                <a:moveTo>
                  <a:pt x="3340" y="15068"/>
                </a:moveTo>
                <a:lnTo>
                  <a:pt x="0" y="19877"/>
                </a:lnTo>
                <a:lnTo>
                  <a:pt x="21600" y="19877"/>
                </a:lnTo>
                <a:lnTo>
                  <a:pt x="18327" y="15068"/>
                </a:lnTo>
                <a:lnTo>
                  <a:pt x="3340" y="15068"/>
                </a:lnTo>
                <a:close/>
              </a:path>
              <a:path w="21600" h="21600" extrusionOk="0">
                <a:moveTo>
                  <a:pt x="0" y="19877"/>
                </a:moveTo>
                <a:lnTo>
                  <a:pt x="0" y="21600"/>
                </a:lnTo>
                <a:lnTo>
                  <a:pt x="21600" y="21600"/>
                </a:lnTo>
                <a:lnTo>
                  <a:pt x="21600" y="19877"/>
                </a:lnTo>
                <a:lnTo>
                  <a:pt x="0" y="19877"/>
                </a:lnTo>
                <a:close/>
              </a:path>
              <a:path w="21600" h="21600" extrusionOk="0">
                <a:moveTo>
                  <a:pt x="4186" y="1523"/>
                </a:moveTo>
                <a:lnTo>
                  <a:pt x="17547" y="1523"/>
                </a:lnTo>
                <a:lnTo>
                  <a:pt x="17547" y="12744"/>
                </a:lnTo>
                <a:lnTo>
                  <a:pt x="4186" y="12744"/>
                </a:lnTo>
                <a:lnTo>
                  <a:pt x="4186" y="1523"/>
                </a:lnTo>
                <a:close/>
              </a:path>
              <a:path w="21600" h="21600" extrusionOk="0">
                <a:moveTo>
                  <a:pt x="3318" y="15549"/>
                </a:moveTo>
                <a:lnTo>
                  <a:pt x="2917" y="16110"/>
                </a:lnTo>
                <a:lnTo>
                  <a:pt x="18727" y="16110"/>
                </a:lnTo>
                <a:lnTo>
                  <a:pt x="18327" y="15549"/>
                </a:lnTo>
                <a:lnTo>
                  <a:pt x="3318" y="15549"/>
                </a:lnTo>
                <a:close/>
              </a:path>
              <a:path w="21600" h="21600" extrusionOk="0">
                <a:moveTo>
                  <a:pt x="6213" y="18314"/>
                </a:moveTo>
                <a:lnTo>
                  <a:pt x="5946" y="18875"/>
                </a:lnTo>
                <a:lnTo>
                  <a:pt x="15766" y="18875"/>
                </a:lnTo>
                <a:lnTo>
                  <a:pt x="15499" y="18314"/>
                </a:lnTo>
                <a:lnTo>
                  <a:pt x="6213" y="18314"/>
                </a:lnTo>
                <a:close/>
              </a:path>
              <a:path w="21600" h="21600" extrusionOk="0">
                <a:moveTo>
                  <a:pt x="2828" y="16471"/>
                </a:moveTo>
                <a:lnTo>
                  <a:pt x="2405" y="17072"/>
                </a:lnTo>
                <a:lnTo>
                  <a:pt x="19284" y="17072"/>
                </a:lnTo>
                <a:lnTo>
                  <a:pt x="18839" y="16471"/>
                </a:lnTo>
                <a:lnTo>
                  <a:pt x="2828" y="16471"/>
                </a:lnTo>
                <a:close/>
              </a:path>
              <a:path w="21600" h="21600" extrusionOk="0">
                <a:moveTo>
                  <a:pt x="2316" y="17352"/>
                </a:moveTo>
                <a:lnTo>
                  <a:pt x="1871" y="17953"/>
                </a:lnTo>
                <a:lnTo>
                  <a:pt x="19863" y="17953"/>
                </a:lnTo>
                <a:lnTo>
                  <a:pt x="19395" y="17352"/>
                </a:lnTo>
                <a:lnTo>
                  <a:pt x="2316" y="17352"/>
                </a:lnTo>
                <a:close/>
              </a:path>
            </a:pathLst>
          </a:cu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197" name="Text Box 6"/>
          <p:cNvSpPr txBox="1">
            <a:spLocks noChangeArrowheads="1"/>
          </p:cNvSpPr>
          <p:nvPr/>
        </p:nvSpPr>
        <p:spPr bwMode="auto">
          <a:xfrm>
            <a:off x="6011863" y="260350"/>
            <a:ext cx="23050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3600">
                <a:solidFill>
                  <a:srgbClr val="0000FF"/>
                </a:solidFill>
              </a:rPr>
              <a:t>HYRJA</a:t>
            </a:r>
          </a:p>
        </p:txBody>
      </p:sp>
    </p:spTree>
    <p:extLst>
      <p:ext uri="{BB962C8B-B14F-4D97-AF65-F5344CB8AC3E}">
        <p14:creationId xmlns:p14="http://schemas.microsoft.com/office/powerpoint/2010/main" val="174449615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752600"/>
            <a:ext cx="8964612" cy="448468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000"/>
              <a:t>Shitjet marrin hov. Blersit e pare vazhdojne te blejne ndersa konsumatore te rinje rriten perdite.</a:t>
            </a:r>
          </a:p>
          <a:p>
            <a:pPr eaLnBrk="1" hangingPunct="1">
              <a:lnSpc>
                <a:spcPct val="90000"/>
              </a:lnSpc>
            </a:pPr>
            <a:r>
              <a:rPr lang="en-US" sz="2000"/>
              <a:t>Konkurrente te rinj hyjne ne treg</a:t>
            </a:r>
          </a:p>
          <a:p>
            <a:pPr eaLnBrk="1" hangingPunct="1">
              <a:lnSpc>
                <a:spcPct val="90000"/>
              </a:lnSpc>
            </a:pPr>
            <a:r>
              <a:rPr lang="en-US" sz="2000"/>
              <a:t>Shtohen karaktersitikat dhe perfeksionohet produkti</a:t>
            </a:r>
          </a:p>
          <a:p>
            <a:pPr eaLnBrk="1" hangingPunct="1">
              <a:lnSpc>
                <a:spcPct val="90000"/>
              </a:lnSpc>
            </a:pPr>
            <a:r>
              <a:rPr lang="en-US" sz="2000"/>
              <a:t>Cmimet nuk ndryshojne shume ose ulen lehte.</a:t>
            </a:r>
          </a:p>
          <a:p>
            <a:pPr eaLnBrk="1" hangingPunct="1">
              <a:lnSpc>
                <a:spcPct val="90000"/>
              </a:lnSpc>
            </a:pPr>
            <a:r>
              <a:rPr lang="en-US" sz="2000"/>
              <a:t>Ruhet buxheti i marketingut ose shtohet pak.</a:t>
            </a:r>
          </a:p>
          <a:p>
            <a:pPr eaLnBrk="1" hangingPunct="1">
              <a:lnSpc>
                <a:spcPct val="90000"/>
              </a:lnSpc>
            </a:pPr>
            <a:r>
              <a:rPr lang="en-US" sz="2000"/>
              <a:t>Marzhi i fitimit rritet shume, ulen shpz e prodhimit,rriten shitjet</a:t>
            </a:r>
          </a:p>
          <a:p>
            <a:pPr eaLnBrk="1" hangingPunct="1">
              <a:lnSpc>
                <a:spcPct val="90000"/>
              </a:lnSpc>
            </a:pPr>
            <a:r>
              <a:rPr lang="en-US" sz="2200">
                <a:solidFill>
                  <a:srgbClr val="0000FF"/>
                </a:solidFill>
              </a:rPr>
              <a:t>Kerkohet rritja te zgjase sa me shume, kjo realizohet: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>
                <a:solidFill>
                  <a:srgbClr val="990000"/>
                </a:solidFill>
              </a:rPr>
              <a:t>1.Permisohet cilesia e produktit,shtohen karakteristikat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>
                <a:solidFill>
                  <a:srgbClr val="990000"/>
                </a:solidFill>
              </a:rPr>
              <a:t>2.Goditen segmente te reja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>
                <a:solidFill>
                  <a:srgbClr val="990000"/>
                </a:solidFill>
              </a:rPr>
              <a:t>3.Publiciteti tani jo informues, por bindes.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>
                <a:solidFill>
                  <a:srgbClr val="990000"/>
                </a:solidFill>
              </a:rPr>
              <a:t>4.Ulje progresive e cmimeve, per terheqjen e shtresave te varfera.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>
                <a:solidFill>
                  <a:srgbClr val="990000"/>
                </a:solidFill>
              </a:rPr>
              <a:t>5.Perdorimit ne shperndarje te kanaleve te reja</a:t>
            </a:r>
            <a:r>
              <a:rPr lang="en-US" sz="1800">
                <a:solidFill>
                  <a:srgbClr val="990000"/>
                </a:solidFill>
              </a:rPr>
              <a:t>.</a:t>
            </a:r>
          </a:p>
        </p:txBody>
      </p:sp>
      <p:sp>
        <p:nvSpPr>
          <p:cNvPr id="9219" name="Rectangle 4"/>
          <p:cNvSpPr>
            <a:spLocks noGrp="1" noChangeArrowheads="1"/>
          </p:cNvSpPr>
          <p:nvPr>
            <p:ph type="title"/>
          </p:nvPr>
        </p:nvSpPr>
        <p:spPr>
          <a:xfrm>
            <a:off x="323850" y="188913"/>
            <a:ext cx="8001000" cy="1044575"/>
          </a:xfrm>
          <a:noFill/>
        </p:spPr>
        <p:txBody>
          <a:bodyPr/>
          <a:lstStyle/>
          <a:p>
            <a:pPr eaLnBrk="1" hangingPunct="1"/>
            <a:r>
              <a:rPr lang="en-US" sz="3400"/>
              <a:t>Fazat e ciklit te jetes</a:t>
            </a:r>
            <a:br>
              <a:rPr lang="en-US" sz="3400"/>
            </a:br>
            <a:r>
              <a:rPr lang="en-US" sz="3400"/>
              <a:t> se produkteve</a:t>
            </a:r>
          </a:p>
        </p:txBody>
      </p:sp>
      <p:sp>
        <p:nvSpPr>
          <p:cNvPr id="9220" name="laptop"/>
          <p:cNvSpPr>
            <a:spLocks noEditPoints="1" noChangeArrowheads="1"/>
          </p:cNvSpPr>
          <p:nvPr/>
        </p:nvSpPr>
        <p:spPr bwMode="auto">
          <a:xfrm>
            <a:off x="5173663" y="0"/>
            <a:ext cx="3970337" cy="1700213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0 h 21600"/>
              <a:gd name="T6" fmla="*/ 2147483647 w 21600"/>
              <a:gd name="T7" fmla="*/ 2147483647 h 21600"/>
              <a:gd name="T8" fmla="*/ 2147483647 w 21600"/>
              <a:gd name="T9" fmla="*/ 0 h 21600"/>
              <a:gd name="T10" fmla="*/ 2147483647 w 21600"/>
              <a:gd name="T11" fmla="*/ 2147483647 h 21600"/>
              <a:gd name="T12" fmla="*/ 0 w 21600"/>
              <a:gd name="T13" fmla="*/ 2147483647 h 21600"/>
              <a:gd name="T14" fmla="*/ 2147483647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4445 w 21600"/>
              <a:gd name="T25" fmla="*/ 1858 h 21600"/>
              <a:gd name="T26" fmla="*/ 17311 w 21600"/>
              <a:gd name="T27" fmla="*/ 12323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 extrusionOk="0">
                <a:moveTo>
                  <a:pt x="3362" y="0"/>
                </a:moveTo>
                <a:lnTo>
                  <a:pt x="18327" y="0"/>
                </a:lnTo>
                <a:lnTo>
                  <a:pt x="18327" y="14347"/>
                </a:lnTo>
                <a:lnTo>
                  <a:pt x="3362" y="14347"/>
                </a:lnTo>
                <a:lnTo>
                  <a:pt x="3362" y="0"/>
                </a:lnTo>
                <a:close/>
              </a:path>
              <a:path w="21600" h="21600" extrusionOk="0">
                <a:moveTo>
                  <a:pt x="3340" y="15068"/>
                </a:moveTo>
                <a:lnTo>
                  <a:pt x="0" y="19877"/>
                </a:lnTo>
                <a:lnTo>
                  <a:pt x="21600" y="19877"/>
                </a:lnTo>
                <a:lnTo>
                  <a:pt x="18327" y="15068"/>
                </a:lnTo>
                <a:lnTo>
                  <a:pt x="3340" y="15068"/>
                </a:lnTo>
                <a:close/>
              </a:path>
              <a:path w="21600" h="21600" extrusionOk="0">
                <a:moveTo>
                  <a:pt x="0" y="19877"/>
                </a:moveTo>
                <a:lnTo>
                  <a:pt x="0" y="21600"/>
                </a:lnTo>
                <a:lnTo>
                  <a:pt x="21600" y="21600"/>
                </a:lnTo>
                <a:lnTo>
                  <a:pt x="21600" y="19877"/>
                </a:lnTo>
                <a:lnTo>
                  <a:pt x="0" y="19877"/>
                </a:lnTo>
                <a:close/>
              </a:path>
              <a:path w="21600" h="21600" extrusionOk="0">
                <a:moveTo>
                  <a:pt x="4186" y="1523"/>
                </a:moveTo>
                <a:lnTo>
                  <a:pt x="17547" y="1523"/>
                </a:lnTo>
                <a:lnTo>
                  <a:pt x="17547" y="12744"/>
                </a:lnTo>
                <a:lnTo>
                  <a:pt x="4186" y="12744"/>
                </a:lnTo>
                <a:lnTo>
                  <a:pt x="4186" y="1523"/>
                </a:lnTo>
                <a:close/>
              </a:path>
              <a:path w="21600" h="21600" extrusionOk="0">
                <a:moveTo>
                  <a:pt x="3318" y="15549"/>
                </a:moveTo>
                <a:lnTo>
                  <a:pt x="2917" y="16110"/>
                </a:lnTo>
                <a:lnTo>
                  <a:pt x="18727" y="16110"/>
                </a:lnTo>
                <a:lnTo>
                  <a:pt x="18327" y="15549"/>
                </a:lnTo>
                <a:lnTo>
                  <a:pt x="3318" y="15549"/>
                </a:lnTo>
                <a:close/>
              </a:path>
              <a:path w="21600" h="21600" extrusionOk="0">
                <a:moveTo>
                  <a:pt x="6213" y="18314"/>
                </a:moveTo>
                <a:lnTo>
                  <a:pt x="5946" y="18875"/>
                </a:lnTo>
                <a:lnTo>
                  <a:pt x="15766" y="18875"/>
                </a:lnTo>
                <a:lnTo>
                  <a:pt x="15499" y="18314"/>
                </a:lnTo>
                <a:lnTo>
                  <a:pt x="6213" y="18314"/>
                </a:lnTo>
                <a:close/>
              </a:path>
              <a:path w="21600" h="21600" extrusionOk="0">
                <a:moveTo>
                  <a:pt x="2828" y="16471"/>
                </a:moveTo>
                <a:lnTo>
                  <a:pt x="2405" y="17072"/>
                </a:lnTo>
                <a:lnTo>
                  <a:pt x="19284" y="17072"/>
                </a:lnTo>
                <a:lnTo>
                  <a:pt x="18839" y="16471"/>
                </a:lnTo>
                <a:lnTo>
                  <a:pt x="2828" y="16471"/>
                </a:lnTo>
                <a:close/>
              </a:path>
              <a:path w="21600" h="21600" extrusionOk="0">
                <a:moveTo>
                  <a:pt x="2316" y="17352"/>
                </a:moveTo>
                <a:lnTo>
                  <a:pt x="1871" y="17953"/>
                </a:lnTo>
                <a:lnTo>
                  <a:pt x="19863" y="17953"/>
                </a:lnTo>
                <a:lnTo>
                  <a:pt x="19395" y="17352"/>
                </a:lnTo>
                <a:lnTo>
                  <a:pt x="2316" y="17352"/>
                </a:lnTo>
                <a:close/>
              </a:path>
            </a:pathLst>
          </a:cu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21" name="Text Box 6"/>
          <p:cNvSpPr txBox="1">
            <a:spLocks noChangeArrowheads="1"/>
          </p:cNvSpPr>
          <p:nvPr/>
        </p:nvSpPr>
        <p:spPr bwMode="auto">
          <a:xfrm>
            <a:off x="6011863" y="260350"/>
            <a:ext cx="23050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3600">
                <a:solidFill>
                  <a:srgbClr val="0000FF"/>
                </a:solidFill>
              </a:rPr>
              <a:t>RRITJA</a:t>
            </a:r>
          </a:p>
        </p:txBody>
      </p:sp>
    </p:spTree>
    <p:extLst>
      <p:ext uri="{BB962C8B-B14F-4D97-AF65-F5344CB8AC3E}">
        <p14:creationId xmlns:p14="http://schemas.microsoft.com/office/powerpoint/2010/main" val="106196886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752600"/>
            <a:ext cx="9144000" cy="4267200"/>
          </a:xfrm>
        </p:spPr>
        <p:txBody>
          <a:bodyPr/>
          <a:lstStyle/>
          <a:p>
            <a:pPr eaLnBrk="1" hangingPunct="1"/>
            <a:r>
              <a:rPr lang="en-US" sz="2200"/>
              <a:t>Ritmi i rritjeve te shitjeve ngadalsohet</a:t>
            </a:r>
          </a:p>
          <a:p>
            <a:pPr eaLnBrk="1" hangingPunct="1"/>
            <a:r>
              <a:rPr lang="en-US" sz="2200"/>
              <a:t>Zgjat me shume ne kohe, por ka shume probleme.</a:t>
            </a:r>
          </a:p>
          <a:p>
            <a:pPr eaLnBrk="1" hangingPunct="1"/>
            <a:r>
              <a:rPr lang="en-US" sz="2200"/>
              <a:t>Kjo faze permban tri periudha: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>
                <a:solidFill>
                  <a:srgbClr val="0000FF"/>
                </a:solidFill>
              </a:rPr>
              <a:t>1).Pjekuri rritese     2).Pjekuri e qendrueshme     3).Pjekuri ne renie</a:t>
            </a:r>
          </a:p>
          <a:p>
            <a:pPr eaLnBrk="1" hangingPunct="1"/>
            <a:r>
              <a:rPr lang="en-US" sz="2000"/>
              <a:t>Mbingarkese ne dege. Konkurrenca e ashper, disa largohen.</a:t>
            </a:r>
          </a:p>
          <a:p>
            <a:pPr eaLnBrk="1" hangingPunct="1"/>
            <a:r>
              <a:rPr lang="en-US" sz="2000"/>
              <a:t>Konkurrenca strukturohet ne dy drejtime: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/>
              <a:t>1. Treg i madh, volum shitjesh me imazh te diferencuar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/>
              <a:t>2. Niche, per produkte te vecanta, marzh i larte.</a:t>
            </a:r>
          </a:p>
          <a:p>
            <a:pPr eaLnBrk="1" hangingPunct="1"/>
            <a:r>
              <a:rPr lang="en-US" sz="2000" b="1"/>
              <a:t>Ne fazen e pjekurise kemi keto strategji: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/>
              <a:t>A). Modifikimi i tregut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/>
              <a:t>B). Modifikimi i produktit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/>
              <a:t>C). Modifikimi i marketingut miks</a:t>
            </a:r>
          </a:p>
          <a:p>
            <a:pPr eaLnBrk="1" hangingPunct="1">
              <a:buFont typeface="Wingdings" pitchFamily="2" charset="2"/>
              <a:buNone/>
            </a:pPr>
            <a:endParaRPr lang="en-US" sz="2000"/>
          </a:p>
        </p:txBody>
      </p:sp>
      <p:sp>
        <p:nvSpPr>
          <p:cNvPr id="10243" name="Rectangle 4"/>
          <p:cNvSpPr>
            <a:spLocks noGrp="1" noChangeArrowheads="1"/>
          </p:cNvSpPr>
          <p:nvPr>
            <p:ph type="title"/>
          </p:nvPr>
        </p:nvSpPr>
        <p:spPr>
          <a:xfrm>
            <a:off x="323850" y="188913"/>
            <a:ext cx="8001000" cy="1044575"/>
          </a:xfrm>
          <a:noFill/>
        </p:spPr>
        <p:txBody>
          <a:bodyPr/>
          <a:lstStyle/>
          <a:p>
            <a:pPr eaLnBrk="1" hangingPunct="1"/>
            <a:r>
              <a:rPr lang="en-US" sz="3400"/>
              <a:t>Fazat e ciklit te jetes</a:t>
            </a:r>
            <a:br>
              <a:rPr lang="en-US" sz="3400"/>
            </a:br>
            <a:r>
              <a:rPr lang="en-US" sz="3400"/>
              <a:t> se produkteve</a:t>
            </a:r>
          </a:p>
        </p:txBody>
      </p:sp>
      <p:sp>
        <p:nvSpPr>
          <p:cNvPr id="10244" name="laptop"/>
          <p:cNvSpPr>
            <a:spLocks noEditPoints="1" noChangeArrowheads="1"/>
          </p:cNvSpPr>
          <p:nvPr/>
        </p:nvSpPr>
        <p:spPr bwMode="auto">
          <a:xfrm>
            <a:off x="5173663" y="0"/>
            <a:ext cx="3970337" cy="1700213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0 h 21600"/>
              <a:gd name="T6" fmla="*/ 2147483647 w 21600"/>
              <a:gd name="T7" fmla="*/ 2147483647 h 21600"/>
              <a:gd name="T8" fmla="*/ 2147483647 w 21600"/>
              <a:gd name="T9" fmla="*/ 0 h 21600"/>
              <a:gd name="T10" fmla="*/ 2147483647 w 21600"/>
              <a:gd name="T11" fmla="*/ 2147483647 h 21600"/>
              <a:gd name="T12" fmla="*/ 0 w 21600"/>
              <a:gd name="T13" fmla="*/ 2147483647 h 21600"/>
              <a:gd name="T14" fmla="*/ 2147483647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4445 w 21600"/>
              <a:gd name="T25" fmla="*/ 1858 h 21600"/>
              <a:gd name="T26" fmla="*/ 17311 w 21600"/>
              <a:gd name="T27" fmla="*/ 12323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 extrusionOk="0">
                <a:moveTo>
                  <a:pt x="3362" y="0"/>
                </a:moveTo>
                <a:lnTo>
                  <a:pt x="18327" y="0"/>
                </a:lnTo>
                <a:lnTo>
                  <a:pt x="18327" y="14347"/>
                </a:lnTo>
                <a:lnTo>
                  <a:pt x="3362" y="14347"/>
                </a:lnTo>
                <a:lnTo>
                  <a:pt x="3362" y="0"/>
                </a:lnTo>
                <a:close/>
              </a:path>
              <a:path w="21600" h="21600" extrusionOk="0">
                <a:moveTo>
                  <a:pt x="3340" y="15068"/>
                </a:moveTo>
                <a:lnTo>
                  <a:pt x="0" y="19877"/>
                </a:lnTo>
                <a:lnTo>
                  <a:pt x="21600" y="19877"/>
                </a:lnTo>
                <a:lnTo>
                  <a:pt x="18327" y="15068"/>
                </a:lnTo>
                <a:lnTo>
                  <a:pt x="3340" y="15068"/>
                </a:lnTo>
                <a:close/>
              </a:path>
              <a:path w="21600" h="21600" extrusionOk="0">
                <a:moveTo>
                  <a:pt x="0" y="19877"/>
                </a:moveTo>
                <a:lnTo>
                  <a:pt x="0" y="21600"/>
                </a:lnTo>
                <a:lnTo>
                  <a:pt x="21600" y="21600"/>
                </a:lnTo>
                <a:lnTo>
                  <a:pt x="21600" y="19877"/>
                </a:lnTo>
                <a:lnTo>
                  <a:pt x="0" y="19877"/>
                </a:lnTo>
                <a:close/>
              </a:path>
              <a:path w="21600" h="21600" extrusionOk="0">
                <a:moveTo>
                  <a:pt x="4186" y="1523"/>
                </a:moveTo>
                <a:lnTo>
                  <a:pt x="17547" y="1523"/>
                </a:lnTo>
                <a:lnTo>
                  <a:pt x="17547" y="12744"/>
                </a:lnTo>
                <a:lnTo>
                  <a:pt x="4186" y="12744"/>
                </a:lnTo>
                <a:lnTo>
                  <a:pt x="4186" y="1523"/>
                </a:lnTo>
                <a:close/>
              </a:path>
              <a:path w="21600" h="21600" extrusionOk="0">
                <a:moveTo>
                  <a:pt x="3318" y="15549"/>
                </a:moveTo>
                <a:lnTo>
                  <a:pt x="2917" y="16110"/>
                </a:lnTo>
                <a:lnTo>
                  <a:pt x="18727" y="16110"/>
                </a:lnTo>
                <a:lnTo>
                  <a:pt x="18327" y="15549"/>
                </a:lnTo>
                <a:lnTo>
                  <a:pt x="3318" y="15549"/>
                </a:lnTo>
                <a:close/>
              </a:path>
              <a:path w="21600" h="21600" extrusionOk="0">
                <a:moveTo>
                  <a:pt x="6213" y="18314"/>
                </a:moveTo>
                <a:lnTo>
                  <a:pt x="5946" y="18875"/>
                </a:lnTo>
                <a:lnTo>
                  <a:pt x="15766" y="18875"/>
                </a:lnTo>
                <a:lnTo>
                  <a:pt x="15499" y="18314"/>
                </a:lnTo>
                <a:lnTo>
                  <a:pt x="6213" y="18314"/>
                </a:lnTo>
                <a:close/>
              </a:path>
              <a:path w="21600" h="21600" extrusionOk="0">
                <a:moveTo>
                  <a:pt x="2828" y="16471"/>
                </a:moveTo>
                <a:lnTo>
                  <a:pt x="2405" y="17072"/>
                </a:lnTo>
                <a:lnTo>
                  <a:pt x="19284" y="17072"/>
                </a:lnTo>
                <a:lnTo>
                  <a:pt x="18839" y="16471"/>
                </a:lnTo>
                <a:lnTo>
                  <a:pt x="2828" y="16471"/>
                </a:lnTo>
                <a:close/>
              </a:path>
              <a:path w="21600" h="21600" extrusionOk="0">
                <a:moveTo>
                  <a:pt x="2316" y="17352"/>
                </a:moveTo>
                <a:lnTo>
                  <a:pt x="1871" y="17953"/>
                </a:lnTo>
                <a:lnTo>
                  <a:pt x="19863" y="17953"/>
                </a:lnTo>
                <a:lnTo>
                  <a:pt x="19395" y="17352"/>
                </a:lnTo>
                <a:lnTo>
                  <a:pt x="2316" y="17352"/>
                </a:lnTo>
                <a:close/>
              </a:path>
            </a:pathLst>
          </a:cu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45" name="Text Box 6"/>
          <p:cNvSpPr txBox="1">
            <a:spLocks noChangeArrowheads="1"/>
          </p:cNvSpPr>
          <p:nvPr/>
        </p:nvSpPr>
        <p:spPr bwMode="auto">
          <a:xfrm>
            <a:off x="5867400" y="260350"/>
            <a:ext cx="25209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3600">
                <a:solidFill>
                  <a:srgbClr val="0000FF"/>
                </a:solidFill>
              </a:rPr>
              <a:t>PJEKURIA</a:t>
            </a:r>
          </a:p>
        </p:txBody>
      </p:sp>
    </p:spTree>
    <p:extLst>
      <p:ext uri="{BB962C8B-B14F-4D97-AF65-F5344CB8AC3E}">
        <p14:creationId xmlns:p14="http://schemas.microsoft.com/office/powerpoint/2010/main" val="10729865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290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476250"/>
            <a:ext cx="8001000" cy="755650"/>
          </a:xfrm>
        </p:spPr>
        <p:txBody>
          <a:bodyPr/>
          <a:lstStyle/>
          <a:p>
            <a:r>
              <a:rPr lang="fr-FR" sz="3000" b="1"/>
              <a:t>Evulimi i konceptit te marketingut</a:t>
            </a:r>
            <a:endParaRPr lang="en-US" sz="3000" b="1"/>
          </a:p>
        </p:txBody>
      </p:sp>
      <p:sp>
        <p:nvSpPr>
          <p:cNvPr id="268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71500" indent="-571500"/>
            <a:r>
              <a:rPr lang="it-IT" i="1"/>
              <a:t>Periudha e pare </a:t>
            </a:r>
            <a:r>
              <a:rPr lang="it-IT" i="1">
                <a:solidFill>
                  <a:srgbClr val="0000FF"/>
                </a:solidFill>
              </a:rPr>
              <a:t>(Orientimi drejt prodhimit)</a:t>
            </a:r>
          </a:p>
          <a:p>
            <a:pPr marL="571500" indent="-571500"/>
            <a:r>
              <a:rPr lang="it-IT" i="1"/>
              <a:t>Periudha e dyte </a:t>
            </a:r>
            <a:r>
              <a:rPr lang="it-IT" i="1">
                <a:solidFill>
                  <a:srgbClr val="0000FF"/>
                </a:solidFill>
              </a:rPr>
              <a:t>(Orientimi drejt shitjes)</a:t>
            </a:r>
          </a:p>
          <a:p>
            <a:pPr marL="571500" indent="-571500"/>
            <a:r>
              <a:rPr lang="it-IT" i="1"/>
              <a:t>Periudha e trete </a:t>
            </a:r>
            <a:r>
              <a:rPr lang="it-IT" i="1">
                <a:solidFill>
                  <a:srgbClr val="0000FF"/>
                </a:solidFill>
              </a:rPr>
              <a:t>(Koha e departamentit te marketingut)</a:t>
            </a:r>
            <a:endParaRPr lang="nb-NO" i="1">
              <a:solidFill>
                <a:srgbClr val="0000FF"/>
              </a:solidFill>
            </a:endParaRPr>
          </a:p>
          <a:p>
            <a:pPr marL="571500" indent="-571500"/>
            <a:r>
              <a:rPr lang="nb-NO" i="1"/>
              <a:t>Periudha e katert </a:t>
            </a:r>
            <a:r>
              <a:rPr lang="nb-NO" i="1">
                <a:solidFill>
                  <a:srgbClr val="0000FF"/>
                </a:solidFill>
              </a:rPr>
              <a:t>( Departamenti i marketingut gjene vendin e tij)</a:t>
            </a:r>
            <a:endParaRPr lang="en-US" i="1">
              <a:solidFill>
                <a:srgbClr val="0000FF"/>
              </a:solidFill>
            </a:endParaRP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2882900" cy="476250"/>
          </a:xfrm>
        </p:spPr>
        <p:txBody>
          <a:bodyPr/>
          <a:lstStyle/>
          <a:p>
            <a:endParaRPr lang="it-IT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752600"/>
            <a:ext cx="9217025" cy="4267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/>
              <a:t>A). Modifikimi i tregut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150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/>
              <a:t> </a:t>
            </a:r>
            <a:r>
              <a:rPr lang="en-US" sz="2000">
                <a:solidFill>
                  <a:schemeClr val="accent2"/>
                </a:solidFill>
              </a:rPr>
              <a:t>Vellimi i shitjeve</a:t>
            </a:r>
            <a:r>
              <a:rPr lang="en-US" sz="2000"/>
              <a:t> </a:t>
            </a:r>
            <a:r>
              <a:rPr lang="en-US" sz="2000" b="1">
                <a:solidFill>
                  <a:srgbClr val="0000FF"/>
                </a:solidFill>
              </a:rPr>
              <a:t>=</a:t>
            </a:r>
            <a:r>
              <a:rPr lang="en-US" sz="2000"/>
              <a:t> </a:t>
            </a:r>
            <a:r>
              <a:rPr lang="en-US" sz="2000" b="1">
                <a:solidFill>
                  <a:schemeClr val="hlink"/>
                </a:solidFill>
              </a:rPr>
              <a:t>Nr i perdoruesve</a:t>
            </a:r>
            <a:r>
              <a:rPr lang="en-US" sz="2000"/>
              <a:t> </a:t>
            </a:r>
            <a:r>
              <a:rPr lang="en-US" sz="2000" b="1">
                <a:solidFill>
                  <a:srgbClr val="0000FF"/>
                </a:solidFill>
              </a:rPr>
              <a:t>x</a:t>
            </a:r>
            <a:r>
              <a:rPr lang="en-US" sz="2000"/>
              <a:t> </a:t>
            </a:r>
            <a:r>
              <a:rPr lang="en-US" sz="2000" b="1">
                <a:solidFill>
                  <a:schemeClr val="hlink"/>
                </a:solidFill>
              </a:rPr>
              <a:t>Koeficentin e perdorimit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/>
              <a:t>--Jo perdoruesve ne perdorues, segmentet e reja, klientet e konkurrences.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/>
              <a:t>--Shtimi i rasteve te perd., shtimi konsumit per rast, shtimi i perdorimve.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180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/>
              <a:t>B). Modifikimi i produktit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>
                <a:solidFill>
                  <a:srgbClr val="0000FF"/>
                </a:solidFill>
              </a:rPr>
              <a:t>--Permirsimi i cilesise</a:t>
            </a:r>
            <a:r>
              <a:rPr lang="en-US" sz="2000"/>
              <a:t> </a:t>
            </a:r>
            <a:r>
              <a:rPr lang="en-US" sz="1600"/>
              <a:t>(</a:t>
            </a:r>
            <a:r>
              <a:rPr lang="en-US" sz="2000"/>
              <a:t>Fortesia, shpejtesia, shija</a:t>
            </a:r>
            <a:r>
              <a:rPr lang="en-US" sz="1600"/>
              <a:t> 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>
                <a:solidFill>
                  <a:srgbClr val="0000FF"/>
                </a:solidFill>
              </a:rPr>
              <a:t>--Permirsimi i karakteristikave</a:t>
            </a:r>
            <a:r>
              <a:rPr lang="en-US" sz="2000"/>
              <a:t> (madhesia, pesha, permbajtja)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>
                <a:solidFill>
                  <a:srgbClr val="0000FF"/>
                </a:solidFill>
              </a:rPr>
              <a:t>--Kerkim i stilit</a:t>
            </a:r>
            <a:r>
              <a:rPr lang="en-US" sz="2000"/>
              <a:t> (ana estetike, modelet e reja te makinave)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00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/>
              <a:t>C). Modifikimi i marketingut miks</a:t>
            </a:r>
          </a:p>
        </p:txBody>
      </p:sp>
      <p:sp>
        <p:nvSpPr>
          <p:cNvPr id="11267" name="Rectangle 4"/>
          <p:cNvSpPr>
            <a:spLocks noChangeArrowheads="1"/>
          </p:cNvSpPr>
          <p:nvPr/>
        </p:nvSpPr>
        <p:spPr bwMode="auto">
          <a:xfrm>
            <a:off x="323850" y="188913"/>
            <a:ext cx="8001000" cy="1044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pPr eaLnBrk="1" hangingPunct="1"/>
            <a:r>
              <a:rPr lang="en-US" sz="3400" b="0">
                <a:solidFill>
                  <a:schemeClr val="tx2"/>
                </a:solidFill>
                <a:latin typeface="Verdana" pitchFamily="34" charset="0"/>
              </a:rPr>
              <a:t>Fazat e ciklit te jetes</a:t>
            </a:r>
            <a:br>
              <a:rPr lang="en-US" sz="3400" b="0">
                <a:solidFill>
                  <a:schemeClr val="tx2"/>
                </a:solidFill>
                <a:latin typeface="Verdana" pitchFamily="34" charset="0"/>
              </a:rPr>
            </a:br>
            <a:r>
              <a:rPr lang="en-US" sz="3400" b="0">
                <a:solidFill>
                  <a:schemeClr val="tx2"/>
                </a:solidFill>
                <a:latin typeface="Verdana" pitchFamily="34" charset="0"/>
              </a:rPr>
              <a:t> se produkteve</a:t>
            </a:r>
          </a:p>
        </p:txBody>
      </p:sp>
      <p:sp>
        <p:nvSpPr>
          <p:cNvPr id="11268" name="laptop"/>
          <p:cNvSpPr>
            <a:spLocks noEditPoints="1" noChangeArrowheads="1"/>
          </p:cNvSpPr>
          <p:nvPr/>
        </p:nvSpPr>
        <p:spPr bwMode="auto">
          <a:xfrm>
            <a:off x="5173663" y="0"/>
            <a:ext cx="3970337" cy="1700213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0 h 21600"/>
              <a:gd name="T6" fmla="*/ 2147483647 w 21600"/>
              <a:gd name="T7" fmla="*/ 2147483647 h 21600"/>
              <a:gd name="T8" fmla="*/ 2147483647 w 21600"/>
              <a:gd name="T9" fmla="*/ 0 h 21600"/>
              <a:gd name="T10" fmla="*/ 2147483647 w 21600"/>
              <a:gd name="T11" fmla="*/ 2147483647 h 21600"/>
              <a:gd name="T12" fmla="*/ 0 w 21600"/>
              <a:gd name="T13" fmla="*/ 2147483647 h 21600"/>
              <a:gd name="T14" fmla="*/ 2147483647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4445 w 21600"/>
              <a:gd name="T25" fmla="*/ 1858 h 21600"/>
              <a:gd name="T26" fmla="*/ 17311 w 21600"/>
              <a:gd name="T27" fmla="*/ 12323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 extrusionOk="0">
                <a:moveTo>
                  <a:pt x="3362" y="0"/>
                </a:moveTo>
                <a:lnTo>
                  <a:pt x="18327" y="0"/>
                </a:lnTo>
                <a:lnTo>
                  <a:pt x="18327" y="14347"/>
                </a:lnTo>
                <a:lnTo>
                  <a:pt x="3362" y="14347"/>
                </a:lnTo>
                <a:lnTo>
                  <a:pt x="3362" y="0"/>
                </a:lnTo>
                <a:close/>
              </a:path>
              <a:path w="21600" h="21600" extrusionOk="0">
                <a:moveTo>
                  <a:pt x="3340" y="15068"/>
                </a:moveTo>
                <a:lnTo>
                  <a:pt x="0" y="19877"/>
                </a:lnTo>
                <a:lnTo>
                  <a:pt x="21600" y="19877"/>
                </a:lnTo>
                <a:lnTo>
                  <a:pt x="18327" y="15068"/>
                </a:lnTo>
                <a:lnTo>
                  <a:pt x="3340" y="15068"/>
                </a:lnTo>
                <a:close/>
              </a:path>
              <a:path w="21600" h="21600" extrusionOk="0">
                <a:moveTo>
                  <a:pt x="0" y="19877"/>
                </a:moveTo>
                <a:lnTo>
                  <a:pt x="0" y="21600"/>
                </a:lnTo>
                <a:lnTo>
                  <a:pt x="21600" y="21600"/>
                </a:lnTo>
                <a:lnTo>
                  <a:pt x="21600" y="19877"/>
                </a:lnTo>
                <a:lnTo>
                  <a:pt x="0" y="19877"/>
                </a:lnTo>
                <a:close/>
              </a:path>
              <a:path w="21600" h="21600" extrusionOk="0">
                <a:moveTo>
                  <a:pt x="4186" y="1523"/>
                </a:moveTo>
                <a:lnTo>
                  <a:pt x="17547" y="1523"/>
                </a:lnTo>
                <a:lnTo>
                  <a:pt x="17547" y="12744"/>
                </a:lnTo>
                <a:lnTo>
                  <a:pt x="4186" y="12744"/>
                </a:lnTo>
                <a:lnTo>
                  <a:pt x="4186" y="1523"/>
                </a:lnTo>
                <a:close/>
              </a:path>
              <a:path w="21600" h="21600" extrusionOk="0">
                <a:moveTo>
                  <a:pt x="3318" y="15549"/>
                </a:moveTo>
                <a:lnTo>
                  <a:pt x="2917" y="16110"/>
                </a:lnTo>
                <a:lnTo>
                  <a:pt x="18727" y="16110"/>
                </a:lnTo>
                <a:lnTo>
                  <a:pt x="18327" y="15549"/>
                </a:lnTo>
                <a:lnTo>
                  <a:pt x="3318" y="15549"/>
                </a:lnTo>
                <a:close/>
              </a:path>
              <a:path w="21600" h="21600" extrusionOk="0">
                <a:moveTo>
                  <a:pt x="6213" y="18314"/>
                </a:moveTo>
                <a:lnTo>
                  <a:pt x="5946" y="18875"/>
                </a:lnTo>
                <a:lnTo>
                  <a:pt x="15766" y="18875"/>
                </a:lnTo>
                <a:lnTo>
                  <a:pt x="15499" y="18314"/>
                </a:lnTo>
                <a:lnTo>
                  <a:pt x="6213" y="18314"/>
                </a:lnTo>
                <a:close/>
              </a:path>
              <a:path w="21600" h="21600" extrusionOk="0">
                <a:moveTo>
                  <a:pt x="2828" y="16471"/>
                </a:moveTo>
                <a:lnTo>
                  <a:pt x="2405" y="17072"/>
                </a:lnTo>
                <a:lnTo>
                  <a:pt x="19284" y="17072"/>
                </a:lnTo>
                <a:lnTo>
                  <a:pt x="18839" y="16471"/>
                </a:lnTo>
                <a:lnTo>
                  <a:pt x="2828" y="16471"/>
                </a:lnTo>
                <a:close/>
              </a:path>
              <a:path w="21600" h="21600" extrusionOk="0">
                <a:moveTo>
                  <a:pt x="2316" y="17352"/>
                </a:moveTo>
                <a:lnTo>
                  <a:pt x="1871" y="17953"/>
                </a:lnTo>
                <a:lnTo>
                  <a:pt x="19863" y="17953"/>
                </a:lnTo>
                <a:lnTo>
                  <a:pt x="19395" y="17352"/>
                </a:lnTo>
                <a:lnTo>
                  <a:pt x="2316" y="17352"/>
                </a:lnTo>
                <a:close/>
              </a:path>
            </a:pathLst>
          </a:cu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69" name="Text Box 6"/>
          <p:cNvSpPr txBox="1">
            <a:spLocks noChangeArrowheads="1"/>
          </p:cNvSpPr>
          <p:nvPr/>
        </p:nvSpPr>
        <p:spPr bwMode="auto">
          <a:xfrm>
            <a:off x="5867400" y="260350"/>
            <a:ext cx="25209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3600">
                <a:solidFill>
                  <a:srgbClr val="0000FF"/>
                </a:solidFill>
              </a:rPr>
              <a:t>PJEKURIA</a:t>
            </a:r>
          </a:p>
        </p:txBody>
      </p:sp>
    </p:spTree>
    <p:extLst>
      <p:ext uri="{BB962C8B-B14F-4D97-AF65-F5344CB8AC3E}">
        <p14:creationId xmlns:p14="http://schemas.microsoft.com/office/powerpoint/2010/main" val="393146189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752600"/>
            <a:ext cx="8964612" cy="4267200"/>
          </a:xfrm>
        </p:spPr>
        <p:txBody>
          <a:bodyPr/>
          <a:lstStyle/>
          <a:p>
            <a:pPr marL="571500" indent="-571500" eaLnBrk="1" hangingPunct="1"/>
            <a:r>
              <a:rPr lang="en-US" sz="2400" b="1"/>
              <a:t>Shitjet mund te bien per keto arsye:</a:t>
            </a:r>
          </a:p>
          <a:p>
            <a:pPr marL="571500" indent="-571500" eaLnBrk="1" hangingPunct="1">
              <a:buFont typeface="Wingdings" pitchFamily="2" charset="2"/>
              <a:buAutoNum type="arabicPeriod"/>
            </a:pPr>
            <a:r>
              <a:rPr lang="en-US" sz="1800"/>
              <a:t>Progresi teknologjik çon ne lindjen e produkteve te reja</a:t>
            </a:r>
          </a:p>
          <a:p>
            <a:pPr marL="571500" indent="-571500" eaLnBrk="1" hangingPunct="1">
              <a:buFont typeface="Wingdings" pitchFamily="2" charset="2"/>
              <a:buAutoNum type="arabicPeriod"/>
            </a:pPr>
            <a:r>
              <a:rPr lang="en-US" sz="1800"/>
              <a:t>Modifikimet ne shije dhe ne modë</a:t>
            </a:r>
          </a:p>
          <a:p>
            <a:pPr marL="571500" indent="-571500" eaLnBrk="1" hangingPunct="1">
              <a:buFont typeface="Wingdings" pitchFamily="2" charset="2"/>
              <a:buAutoNum type="arabicPeriod"/>
            </a:pPr>
            <a:r>
              <a:rPr lang="en-US" sz="1800"/>
              <a:t>Importimi i produkteve</a:t>
            </a:r>
          </a:p>
          <a:p>
            <a:pPr marL="571500" indent="-571500" eaLnBrk="1" hangingPunct="1"/>
            <a:r>
              <a:rPr lang="en-US" sz="1800"/>
              <a:t>Vazhdimi i shitjes se nje produkti renes ka kosto te larte. Por nese ai mbulon te pakten kostot variable mund te vazhdohet.</a:t>
            </a:r>
          </a:p>
          <a:p>
            <a:pPr marL="571500" indent="-571500" eaLnBrk="1" hangingPunct="1"/>
            <a:r>
              <a:rPr lang="en-US" sz="2400" b="1"/>
              <a:t>Per nje drejtim efikas te produkteve ne fazen e renies duhet:</a:t>
            </a:r>
          </a:p>
          <a:p>
            <a:pPr marL="571500" indent="-571500" eaLnBrk="1" hangingPunct="1">
              <a:buFont typeface="Wingdings" pitchFamily="2" charset="2"/>
              <a:buAutoNum type="arabicPeriod"/>
            </a:pPr>
            <a:r>
              <a:rPr lang="en-US" sz="2000"/>
              <a:t>Identifikimi i produkteve deshtake</a:t>
            </a:r>
          </a:p>
          <a:p>
            <a:pPr marL="571500" indent="-571500" eaLnBrk="1" hangingPunct="1">
              <a:buFont typeface="Wingdings" pitchFamily="2" charset="2"/>
              <a:buAutoNum type="arabicPeriod"/>
            </a:pPr>
            <a:r>
              <a:rPr lang="en-US" sz="2000"/>
              <a:t>Zgjedhja e strategjise (do largohemi tani, apo do qendrojme)</a:t>
            </a:r>
          </a:p>
          <a:p>
            <a:pPr marL="571500" indent="-571500" eaLnBrk="1" hangingPunct="1">
              <a:buFont typeface="Wingdings" pitchFamily="2" charset="2"/>
              <a:buAutoNum type="arabicPeriod"/>
            </a:pPr>
            <a:r>
              <a:rPr lang="en-US" sz="2000"/>
              <a:t>Vendimi per ta braktisur</a:t>
            </a:r>
          </a:p>
        </p:txBody>
      </p:sp>
      <p:sp>
        <p:nvSpPr>
          <p:cNvPr id="12291" name="Rectangle 4"/>
          <p:cNvSpPr>
            <a:spLocks noGrp="1" noChangeArrowheads="1"/>
          </p:cNvSpPr>
          <p:nvPr>
            <p:ph type="title"/>
          </p:nvPr>
        </p:nvSpPr>
        <p:spPr>
          <a:xfrm>
            <a:off x="323850" y="188913"/>
            <a:ext cx="8001000" cy="1044575"/>
          </a:xfrm>
          <a:noFill/>
        </p:spPr>
        <p:txBody>
          <a:bodyPr/>
          <a:lstStyle/>
          <a:p>
            <a:pPr eaLnBrk="1" hangingPunct="1"/>
            <a:r>
              <a:rPr lang="en-US" sz="3400"/>
              <a:t>Fazat e ciklit te jetes</a:t>
            </a:r>
            <a:br>
              <a:rPr lang="en-US" sz="3400"/>
            </a:br>
            <a:r>
              <a:rPr lang="en-US" sz="3400"/>
              <a:t> se produkteve</a:t>
            </a:r>
          </a:p>
        </p:txBody>
      </p:sp>
      <p:sp>
        <p:nvSpPr>
          <p:cNvPr id="12292" name="laptop"/>
          <p:cNvSpPr>
            <a:spLocks noEditPoints="1" noChangeArrowheads="1"/>
          </p:cNvSpPr>
          <p:nvPr/>
        </p:nvSpPr>
        <p:spPr bwMode="auto">
          <a:xfrm>
            <a:off x="5173663" y="0"/>
            <a:ext cx="3970337" cy="1700213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0 h 21600"/>
              <a:gd name="T6" fmla="*/ 2147483647 w 21600"/>
              <a:gd name="T7" fmla="*/ 2147483647 h 21600"/>
              <a:gd name="T8" fmla="*/ 2147483647 w 21600"/>
              <a:gd name="T9" fmla="*/ 0 h 21600"/>
              <a:gd name="T10" fmla="*/ 2147483647 w 21600"/>
              <a:gd name="T11" fmla="*/ 2147483647 h 21600"/>
              <a:gd name="T12" fmla="*/ 0 w 21600"/>
              <a:gd name="T13" fmla="*/ 2147483647 h 21600"/>
              <a:gd name="T14" fmla="*/ 2147483647 w 21600"/>
              <a:gd name="T15" fmla="*/ 2147483647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4445 w 21600"/>
              <a:gd name="T25" fmla="*/ 1858 h 21600"/>
              <a:gd name="T26" fmla="*/ 17311 w 21600"/>
              <a:gd name="T27" fmla="*/ 12323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 extrusionOk="0">
                <a:moveTo>
                  <a:pt x="3362" y="0"/>
                </a:moveTo>
                <a:lnTo>
                  <a:pt x="18327" y="0"/>
                </a:lnTo>
                <a:lnTo>
                  <a:pt x="18327" y="14347"/>
                </a:lnTo>
                <a:lnTo>
                  <a:pt x="3362" y="14347"/>
                </a:lnTo>
                <a:lnTo>
                  <a:pt x="3362" y="0"/>
                </a:lnTo>
                <a:close/>
              </a:path>
              <a:path w="21600" h="21600" extrusionOk="0">
                <a:moveTo>
                  <a:pt x="3340" y="15068"/>
                </a:moveTo>
                <a:lnTo>
                  <a:pt x="0" y="19877"/>
                </a:lnTo>
                <a:lnTo>
                  <a:pt x="21600" y="19877"/>
                </a:lnTo>
                <a:lnTo>
                  <a:pt x="18327" y="15068"/>
                </a:lnTo>
                <a:lnTo>
                  <a:pt x="3340" y="15068"/>
                </a:lnTo>
                <a:close/>
              </a:path>
              <a:path w="21600" h="21600" extrusionOk="0">
                <a:moveTo>
                  <a:pt x="0" y="19877"/>
                </a:moveTo>
                <a:lnTo>
                  <a:pt x="0" y="21600"/>
                </a:lnTo>
                <a:lnTo>
                  <a:pt x="21600" y="21600"/>
                </a:lnTo>
                <a:lnTo>
                  <a:pt x="21600" y="19877"/>
                </a:lnTo>
                <a:lnTo>
                  <a:pt x="0" y="19877"/>
                </a:lnTo>
                <a:close/>
              </a:path>
              <a:path w="21600" h="21600" extrusionOk="0">
                <a:moveTo>
                  <a:pt x="4186" y="1523"/>
                </a:moveTo>
                <a:lnTo>
                  <a:pt x="17547" y="1523"/>
                </a:lnTo>
                <a:lnTo>
                  <a:pt x="17547" y="12744"/>
                </a:lnTo>
                <a:lnTo>
                  <a:pt x="4186" y="12744"/>
                </a:lnTo>
                <a:lnTo>
                  <a:pt x="4186" y="1523"/>
                </a:lnTo>
                <a:close/>
              </a:path>
              <a:path w="21600" h="21600" extrusionOk="0">
                <a:moveTo>
                  <a:pt x="3318" y="15549"/>
                </a:moveTo>
                <a:lnTo>
                  <a:pt x="2917" y="16110"/>
                </a:lnTo>
                <a:lnTo>
                  <a:pt x="18727" y="16110"/>
                </a:lnTo>
                <a:lnTo>
                  <a:pt x="18327" y="15549"/>
                </a:lnTo>
                <a:lnTo>
                  <a:pt x="3318" y="15549"/>
                </a:lnTo>
                <a:close/>
              </a:path>
              <a:path w="21600" h="21600" extrusionOk="0">
                <a:moveTo>
                  <a:pt x="6213" y="18314"/>
                </a:moveTo>
                <a:lnTo>
                  <a:pt x="5946" y="18875"/>
                </a:lnTo>
                <a:lnTo>
                  <a:pt x="15766" y="18875"/>
                </a:lnTo>
                <a:lnTo>
                  <a:pt x="15499" y="18314"/>
                </a:lnTo>
                <a:lnTo>
                  <a:pt x="6213" y="18314"/>
                </a:lnTo>
                <a:close/>
              </a:path>
              <a:path w="21600" h="21600" extrusionOk="0">
                <a:moveTo>
                  <a:pt x="2828" y="16471"/>
                </a:moveTo>
                <a:lnTo>
                  <a:pt x="2405" y="17072"/>
                </a:lnTo>
                <a:lnTo>
                  <a:pt x="19284" y="17072"/>
                </a:lnTo>
                <a:lnTo>
                  <a:pt x="18839" y="16471"/>
                </a:lnTo>
                <a:lnTo>
                  <a:pt x="2828" y="16471"/>
                </a:lnTo>
                <a:close/>
              </a:path>
              <a:path w="21600" h="21600" extrusionOk="0">
                <a:moveTo>
                  <a:pt x="2316" y="17352"/>
                </a:moveTo>
                <a:lnTo>
                  <a:pt x="1871" y="17953"/>
                </a:lnTo>
                <a:lnTo>
                  <a:pt x="19863" y="17953"/>
                </a:lnTo>
                <a:lnTo>
                  <a:pt x="19395" y="17352"/>
                </a:lnTo>
                <a:lnTo>
                  <a:pt x="2316" y="17352"/>
                </a:lnTo>
                <a:close/>
              </a:path>
            </a:pathLst>
          </a:cu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293" name="Text Box 6"/>
          <p:cNvSpPr txBox="1">
            <a:spLocks noChangeArrowheads="1"/>
          </p:cNvSpPr>
          <p:nvPr/>
        </p:nvSpPr>
        <p:spPr bwMode="auto">
          <a:xfrm>
            <a:off x="6011863" y="260350"/>
            <a:ext cx="23050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3600">
                <a:solidFill>
                  <a:srgbClr val="0000FF"/>
                </a:solidFill>
              </a:rPr>
              <a:t>RËNIA</a:t>
            </a:r>
          </a:p>
        </p:txBody>
      </p:sp>
    </p:spTree>
    <p:extLst>
      <p:ext uri="{BB962C8B-B14F-4D97-AF65-F5344CB8AC3E}">
        <p14:creationId xmlns:p14="http://schemas.microsoft.com/office/powerpoint/2010/main" val="312484006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it-IT" b="1"/>
              <a:t>PARAQITJA DHE MARKIMI I PRODUKTEVE</a:t>
            </a:r>
          </a:p>
        </p:txBody>
      </p:sp>
      <p:sp>
        <p:nvSpPr>
          <p:cNvPr id="3075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395288" y="3581400"/>
            <a:ext cx="8497887" cy="2727325"/>
          </a:xfrm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en-US" sz="2600" b="1" dirty="0"/>
          </a:p>
          <a:p>
            <a:pPr eaLnBrk="1" hangingPunct="1">
              <a:lnSpc>
                <a:spcPct val="90000"/>
              </a:lnSpc>
            </a:pPr>
            <a:endParaRPr lang="en-US" sz="2600" b="1" dirty="0"/>
          </a:p>
          <a:p>
            <a:pPr eaLnBrk="1" hangingPunct="1">
              <a:lnSpc>
                <a:spcPct val="90000"/>
              </a:lnSpc>
            </a:pPr>
            <a:r>
              <a:rPr lang="en-US" sz="2600" b="1" dirty="0"/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140201314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000">
                <a:solidFill>
                  <a:schemeClr val="tx1"/>
                </a:solidFill>
              </a:rPr>
              <a:t>Përdorimi i markës justifikohet për 5 arsye: </a:t>
            </a:r>
            <a:endParaRPr lang="en-US" sz="3000"/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200"/>
              <a:t>1) marka lehtëson identifikimin e produktit dhe thjeshton përpunimin dhe riparimin; </a:t>
            </a:r>
          </a:p>
          <a:p>
            <a:pPr eaLnBrk="1" hangingPunct="1"/>
            <a:r>
              <a:rPr lang="en-US" sz="2200"/>
              <a:t>2) marka e depozituar mbron ligjërisht karakteristikat e produktit, kundrejt kopjimeve të ndryshme; </a:t>
            </a:r>
          </a:p>
          <a:p>
            <a:pPr eaLnBrk="1" hangingPunct="1"/>
            <a:r>
              <a:rPr lang="en-US" sz="2200"/>
              <a:t>3) marka krijon idenë për një farë niveli cilësie për produktin. Kjo ndihmon për klientët besnikë; </a:t>
            </a:r>
          </a:p>
          <a:p>
            <a:pPr eaLnBrk="1" hangingPunct="1"/>
            <a:r>
              <a:rPr lang="en-US" sz="2200"/>
              <a:t>4) marka krijon mundësinë për të përcaktuar ofertën, në një segment të veçantë të tregut; </a:t>
            </a:r>
          </a:p>
          <a:p>
            <a:pPr eaLnBrk="1" hangingPunct="1"/>
            <a:r>
              <a:rPr lang="sv-SE" sz="2200"/>
              <a:t>5) emri i markës ofron mundësinë që produkti të ketë historinë dhe personalitetin, pra, e justifikon çmimin. </a:t>
            </a:r>
          </a:p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81772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916113"/>
            <a:ext cx="8208962" cy="3476625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endParaRPr lang="en-US" sz="2800" b="1"/>
          </a:p>
          <a:p>
            <a:pPr algn="ctr" eaLnBrk="1" hangingPunct="1">
              <a:buFont typeface="Wingdings" pitchFamily="2" charset="2"/>
              <a:buNone/>
            </a:pPr>
            <a:r>
              <a:rPr lang="en-US" sz="2800" b="1"/>
              <a:t>Nivelet e njohjes se nje marke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/>
              <a:t>--</a:t>
            </a:r>
            <a:r>
              <a:rPr lang="en-US" sz="2000">
                <a:solidFill>
                  <a:srgbClr val="0000FF"/>
                </a:solidFill>
              </a:rPr>
              <a:t>Mospranimi</a:t>
            </a:r>
            <a:r>
              <a:rPr lang="en-US" sz="2000"/>
              <a:t> (klientet nuk duan te blejne marken)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/>
              <a:t>--</a:t>
            </a:r>
            <a:r>
              <a:rPr lang="en-US" sz="2000">
                <a:solidFill>
                  <a:srgbClr val="0000FF"/>
                </a:solidFill>
              </a:rPr>
              <a:t>Mosnjohja</a:t>
            </a:r>
            <a:r>
              <a:rPr lang="en-US" sz="2000"/>
              <a:t> (nuk eshte njohur nga klientet perfundimtar)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/>
              <a:t>--</a:t>
            </a:r>
            <a:r>
              <a:rPr lang="en-US" sz="2000">
                <a:solidFill>
                  <a:srgbClr val="0000FF"/>
                </a:solidFill>
              </a:rPr>
              <a:t>Njohja e markes</a:t>
            </a:r>
            <a:r>
              <a:rPr lang="en-US" sz="2000"/>
              <a:t> </a:t>
            </a:r>
            <a:r>
              <a:rPr lang="en-US" sz="1800"/>
              <a:t>(Klienti ka degjuar te flitet per marken tone)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/>
              <a:t>--</a:t>
            </a:r>
            <a:r>
              <a:rPr lang="en-US" sz="2000">
                <a:solidFill>
                  <a:srgbClr val="0000FF"/>
                </a:solidFill>
              </a:rPr>
              <a:t>Pelqimi</a:t>
            </a:r>
            <a:r>
              <a:rPr lang="en-US" sz="2000"/>
              <a:t> </a:t>
            </a:r>
            <a:r>
              <a:rPr lang="en-US" sz="1800"/>
              <a:t>(marka jone pelqehet por nuk kemi besnikeri ndaj saj)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/>
              <a:t>--</a:t>
            </a:r>
            <a:r>
              <a:rPr lang="en-US" sz="2000">
                <a:solidFill>
                  <a:srgbClr val="0000FF"/>
                </a:solidFill>
              </a:rPr>
              <a:t>Ngulmimi</a:t>
            </a:r>
            <a:r>
              <a:rPr lang="en-US" sz="2000"/>
              <a:t> (Objektivi i manaxherit te markes)</a:t>
            </a:r>
          </a:p>
        </p:txBody>
      </p:sp>
      <p:sp>
        <p:nvSpPr>
          <p:cNvPr id="11267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sz="3600" b="1"/>
              <a:t>Nivelet e njohjes se nje marke</a:t>
            </a:r>
          </a:p>
        </p:txBody>
      </p:sp>
    </p:spTree>
    <p:extLst>
      <p:ext uri="{BB962C8B-B14F-4D97-AF65-F5344CB8AC3E}">
        <p14:creationId xmlns:p14="http://schemas.microsoft.com/office/powerpoint/2010/main" val="65475627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333375"/>
            <a:ext cx="8001000" cy="1216025"/>
          </a:xfrm>
        </p:spPr>
        <p:txBody>
          <a:bodyPr/>
          <a:lstStyle/>
          <a:p>
            <a:pPr eaLnBrk="1" hangingPunct="1"/>
            <a:r>
              <a:rPr lang="en-US"/>
              <a:t>Nje marke apo shume marka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752600"/>
            <a:ext cx="9396413" cy="4267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/>
              <a:t>Kemi kater kategori markash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100">
                <a:solidFill>
                  <a:srgbClr val="0000FF"/>
                </a:solidFill>
              </a:rPr>
              <a:t>1.Emra markash individuale</a:t>
            </a:r>
            <a:r>
              <a:rPr lang="en-US" sz="2100"/>
              <a:t> (procter&amp;gamble-Ariel,Lenor,Bonux)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600"/>
              <a:t>                                                        Deshtimi individual, suksesi pergjithesohet)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100">
                <a:solidFill>
                  <a:srgbClr val="0000FF"/>
                </a:solidFill>
              </a:rPr>
              <a:t>2.Nje emer gjenerik qe mbulon gjithe produktet</a:t>
            </a:r>
            <a:r>
              <a:rPr lang="en-US" sz="2100"/>
              <a:t>.(Disney-cadër)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600"/>
              <a:t>                           Kosto e hedhjes e ulet,qumesht per femije dhe ushqim per macet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100">
                <a:solidFill>
                  <a:srgbClr val="0000FF"/>
                </a:solidFill>
              </a:rPr>
              <a:t>3.Emra gjenerike per cdo game produktesh</a:t>
            </a:r>
            <a:r>
              <a:rPr lang="en-US" sz="2100"/>
              <a:t> (Monoprix)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100">
                <a:solidFill>
                  <a:srgbClr val="0000FF"/>
                </a:solidFill>
              </a:rPr>
              <a:t>4.Marke e kompanise e shoqeruar me marka individuale</a:t>
            </a:r>
            <a:r>
              <a:rPr lang="en-US" sz="2100"/>
              <a:t> </a:t>
            </a:r>
            <a:r>
              <a:rPr lang="en-US" sz="1600"/>
              <a:t>(</a:t>
            </a:r>
            <a:r>
              <a:rPr lang="en-US" sz="1600" b="1"/>
              <a:t>Top-media</a:t>
            </a:r>
            <a:r>
              <a:rPr lang="en-US" sz="1600"/>
              <a:t>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>
                <a:solidFill>
                  <a:srgbClr val="990000"/>
                </a:solidFill>
              </a:rPr>
              <a:t>Karakteristika te nje emri te mire per marke jane: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600" b="1">
                <a:solidFill>
                  <a:srgbClr val="990000"/>
                </a:solidFill>
              </a:rPr>
              <a:t>--</a:t>
            </a:r>
            <a:r>
              <a:rPr lang="en-US" sz="1600" b="1"/>
              <a:t>Shkurt dhe thjeshte.       </a:t>
            </a:r>
            <a:r>
              <a:rPr lang="en-US" sz="1600" b="1">
                <a:solidFill>
                  <a:srgbClr val="990000"/>
                </a:solidFill>
              </a:rPr>
              <a:t>--</a:t>
            </a:r>
            <a:r>
              <a:rPr lang="en-US" sz="1600" b="1"/>
              <a:t>I lehte per tu thene/lexuar/njohur/mbajtur mend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600" b="1">
                <a:solidFill>
                  <a:srgbClr val="990000"/>
                </a:solidFill>
              </a:rPr>
              <a:t>--</a:t>
            </a:r>
            <a:r>
              <a:rPr lang="en-US" sz="1600" b="1"/>
              <a:t>I kendshem per tu lexuar.  </a:t>
            </a:r>
            <a:r>
              <a:rPr lang="en-US" sz="1600" b="1">
                <a:solidFill>
                  <a:srgbClr val="990000"/>
                </a:solidFill>
              </a:rPr>
              <a:t>--</a:t>
            </a:r>
            <a:r>
              <a:rPr lang="en-US" sz="1500" b="1"/>
              <a:t>I shqiptueshem ne nje menyre/ne te gjitha gjuhet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600" b="1">
                <a:solidFill>
                  <a:srgbClr val="990000"/>
                </a:solidFill>
              </a:rPr>
              <a:t>--</a:t>
            </a:r>
            <a:r>
              <a:rPr lang="en-US" sz="1600" b="1"/>
              <a:t>Te mbetet modern.                </a:t>
            </a:r>
            <a:r>
              <a:rPr lang="en-US" sz="1600" b="1">
                <a:solidFill>
                  <a:srgbClr val="990000"/>
                </a:solidFill>
              </a:rPr>
              <a:t>--</a:t>
            </a:r>
            <a:r>
              <a:rPr lang="en-US" sz="1600" b="1"/>
              <a:t>I pershtatshem per ambalazhin/etiketat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600" b="1">
                <a:solidFill>
                  <a:srgbClr val="990000"/>
                </a:solidFill>
              </a:rPr>
              <a:t>--</a:t>
            </a:r>
            <a:r>
              <a:rPr lang="en-US" sz="1600" b="1"/>
              <a:t>I lire nga ana ligjire               </a:t>
            </a:r>
            <a:r>
              <a:rPr lang="en-US" sz="1600" b="1">
                <a:solidFill>
                  <a:srgbClr val="990000"/>
                </a:solidFill>
              </a:rPr>
              <a:t>--</a:t>
            </a:r>
            <a:r>
              <a:rPr lang="en-US" sz="1600" b="1"/>
              <a:t>Nuk duhet te jete fyes/I turpshem/negative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600" b="1">
                <a:solidFill>
                  <a:srgbClr val="990000"/>
                </a:solidFill>
              </a:rPr>
              <a:t>--</a:t>
            </a:r>
            <a:r>
              <a:rPr lang="en-US" sz="1600" b="1"/>
              <a:t>Te jap atributet e produktit.  </a:t>
            </a:r>
            <a:r>
              <a:rPr lang="en-US" sz="1600" b="1">
                <a:solidFill>
                  <a:srgbClr val="990000"/>
                </a:solidFill>
              </a:rPr>
              <a:t>--</a:t>
            </a:r>
            <a:r>
              <a:rPr lang="en-US" sz="1600" b="1"/>
              <a:t>Te pershtatet ne cdo media publikuese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1500" b="1"/>
          </a:p>
        </p:txBody>
      </p:sp>
      <p:pic>
        <p:nvPicPr>
          <p:cNvPr id="1229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6488" y="0"/>
            <a:ext cx="1687512" cy="198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790091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188913"/>
            <a:ext cx="8001000" cy="1216025"/>
          </a:xfrm>
        </p:spPr>
        <p:txBody>
          <a:bodyPr/>
          <a:lstStyle/>
          <a:p>
            <a:pPr eaLnBrk="1" hangingPunct="1"/>
            <a:r>
              <a:rPr lang="en-US"/>
              <a:t>Strategjite e markave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773238"/>
            <a:ext cx="8964613" cy="4267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/>
              <a:t>1.Zgjerimi i games </a:t>
            </a:r>
            <a:r>
              <a:rPr lang="en-US" sz="1800"/>
              <a:t>(variante te reja,e njejta kategori produktesh,e njejta marke.Biskotat. Gjatesi lineareve)</a:t>
            </a:r>
            <a:endParaRPr lang="en-US"/>
          </a:p>
          <a:p>
            <a:pPr eaLnBrk="1" hangingPunct="1">
              <a:lnSpc>
                <a:spcPct val="90000"/>
              </a:lnSpc>
            </a:pPr>
            <a:r>
              <a:rPr lang="en-US"/>
              <a:t>2.Zgjerimi i markes </a:t>
            </a:r>
            <a:r>
              <a:rPr lang="en-US" sz="1800"/>
              <a:t>(Perdorimin e nje marke per nje tjeter kategori produktesh. BIC-Stilolapsa,cakmak,brisqe,parfume.</a:t>
            </a:r>
            <a:endParaRPr lang="en-US"/>
          </a:p>
          <a:p>
            <a:pPr eaLnBrk="1" hangingPunct="1">
              <a:lnSpc>
                <a:spcPct val="90000"/>
              </a:lnSpc>
            </a:pPr>
            <a:r>
              <a:rPr lang="en-US"/>
              <a:t>3.Markat e shumta </a:t>
            </a:r>
            <a:r>
              <a:rPr lang="en-US" sz="1800"/>
              <a:t>(shume marka nga i njejti prodhues te cilat konkurojne njera-tjetren.Procter&amp;gamble)</a:t>
            </a:r>
            <a:endParaRPr lang="en-US"/>
          </a:p>
          <a:p>
            <a:pPr eaLnBrk="1" hangingPunct="1">
              <a:lnSpc>
                <a:spcPct val="90000"/>
              </a:lnSpc>
            </a:pPr>
            <a:r>
              <a:rPr lang="en-US"/>
              <a:t>4.Markat e reja </a:t>
            </a:r>
            <a:r>
              <a:rPr lang="en-US" sz="1800"/>
              <a:t>(Kemi kategori te reja produkti me marka te reja qe nuk ngjasojne me ato aktualet. 10-20 mil $)</a:t>
            </a:r>
          </a:p>
          <a:p>
            <a:pPr eaLnBrk="1" hangingPunct="1">
              <a:lnSpc>
                <a:spcPct val="90000"/>
              </a:lnSpc>
            </a:pPr>
            <a:r>
              <a:rPr lang="en-US" sz="2000"/>
              <a:t>Gjate ripozizionimit duhet te kemi parasyshe: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>
                <a:solidFill>
                  <a:srgbClr val="990000"/>
                </a:solidFill>
              </a:rPr>
              <a:t>1.Koston</a:t>
            </a:r>
            <a:r>
              <a:rPr lang="en-US" sz="2000"/>
              <a:t> </a:t>
            </a:r>
            <a:r>
              <a:rPr lang="en-US" sz="1800"/>
              <a:t>(modifikimi i produktit,ambalazhi i ri,publiciteti)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>
                <a:solidFill>
                  <a:srgbClr val="990000"/>
                </a:solidFill>
              </a:rPr>
              <a:t>2.Fitimin </a:t>
            </a:r>
            <a:r>
              <a:rPr lang="en-US" sz="2000"/>
              <a:t> </a:t>
            </a:r>
            <a:r>
              <a:rPr lang="en-US" sz="1800"/>
              <a:t>(Nr i klienteve,frekuenca e blerjeve,konkurrenca,cmimi)</a:t>
            </a:r>
          </a:p>
        </p:txBody>
      </p:sp>
      <p:sp>
        <p:nvSpPr>
          <p:cNvPr id="14340" name="Text Box 5"/>
          <p:cNvSpPr txBox="1">
            <a:spLocks noChangeArrowheads="1"/>
          </p:cNvSpPr>
          <p:nvPr/>
        </p:nvSpPr>
        <p:spPr bwMode="auto">
          <a:xfrm>
            <a:off x="2411413" y="3068638"/>
            <a:ext cx="374491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spcBef>
                <a:spcPct val="50000"/>
              </a:spcBef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419258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 eaLnBrk="1" hangingPunct="1"/>
            <a:r>
              <a:rPr lang="it-IT" b="1"/>
              <a:t>Produkti i ri dhe Inovacioni</a:t>
            </a:r>
          </a:p>
        </p:txBody>
      </p:sp>
      <p:sp>
        <p:nvSpPr>
          <p:cNvPr id="3075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395288" y="3581400"/>
            <a:ext cx="8497887" cy="2727325"/>
          </a:xfrm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en-US" sz="2600" b="1" dirty="0"/>
          </a:p>
          <a:p>
            <a:pPr eaLnBrk="1" hangingPunct="1">
              <a:lnSpc>
                <a:spcPct val="90000"/>
              </a:lnSpc>
            </a:pPr>
            <a:endParaRPr lang="en-US" sz="2600" b="1" dirty="0"/>
          </a:p>
        </p:txBody>
      </p:sp>
    </p:spTree>
    <p:extLst>
      <p:ext uri="{BB962C8B-B14F-4D97-AF65-F5344CB8AC3E}">
        <p14:creationId xmlns:p14="http://schemas.microsoft.com/office/powerpoint/2010/main" val="368293282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400"/>
              <a:t>Natyra dhe rendesia e risise se produkteve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752600"/>
            <a:ext cx="8785225" cy="4700588"/>
          </a:xfrm>
        </p:spPr>
        <p:txBody>
          <a:bodyPr/>
          <a:lstStyle/>
          <a:p>
            <a:pPr marL="571500" indent="-571500" eaLnBrk="1" hangingPunct="1"/>
            <a:r>
              <a:rPr lang="en-US" sz="2000" b="1"/>
              <a:t>Arsyet qe e shtyjne ndermarrjen te hedhe produkte te reja ne treg paraqiten ne tre grupe:</a:t>
            </a:r>
          </a:p>
          <a:p>
            <a:pPr marL="571500" indent="-571500" eaLnBrk="1" hangingPunct="1">
              <a:buFont typeface="Wingdings" pitchFamily="2" charset="2"/>
              <a:buAutoNum type="arabicPeriod"/>
            </a:pPr>
            <a:r>
              <a:rPr lang="en-US" sz="2000"/>
              <a:t>Ne tregjet e ngopura, risia eshte mjeti i vetem efikas per te ngjallur dhe plotesuar kerkesen. </a:t>
            </a:r>
            <a:r>
              <a:rPr lang="en-US" sz="2000">
                <a:solidFill>
                  <a:srgbClr val="0000FF"/>
                </a:solidFill>
              </a:rPr>
              <a:t>CD me memorje &gt;.</a:t>
            </a:r>
          </a:p>
          <a:p>
            <a:pPr marL="571500" indent="-571500" eaLnBrk="1" hangingPunct="1">
              <a:buFont typeface="Wingdings" pitchFamily="2" charset="2"/>
              <a:buAutoNum type="arabicPeriod"/>
            </a:pPr>
            <a:r>
              <a:rPr lang="en-US" sz="2000"/>
              <a:t>Risia krijon mundesine per te shtuar fitimin, Mkt mbrojets per produktet ekzistuese kushton shume dhe pak shitje.</a:t>
            </a:r>
          </a:p>
          <a:p>
            <a:pPr marL="571500" indent="-571500" eaLnBrk="1" hangingPunct="1">
              <a:buFont typeface="Wingdings" pitchFamily="2" charset="2"/>
              <a:buAutoNum type="arabicPeriod"/>
            </a:pPr>
            <a:r>
              <a:rPr lang="en-US" sz="2000"/>
              <a:t>Ne konfliktin shperndares-prodhues, risia behet nje arme e sigurt ne duart e prodhuesve.</a:t>
            </a:r>
          </a:p>
          <a:p>
            <a:pPr marL="571500" indent="-571500" eaLnBrk="1" hangingPunct="1">
              <a:buFont typeface="Wingdings" pitchFamily="2" charset="2"/>
              <a:buAutoNum type="arabicPeriod"/>
            </a:pPr>
            <a:endParaRPr lang="en-US" sz="2000"/>
          </a:p>
          <a:p>
            <a:pPr marL="571500" indent="-571500" eaLnBrk="1" hangingPunct="1">
              <a:buFont typeface="Wingdings" pitchFamily="2" charset="2"/>
              <a:buNone/>
            </a:pPr>
            <a:r>
              <a:rPr lang="en-US" sz="2000" b="1"/>
              <a:t>Ekzistojen gjashte kategori produktesh te reja:</a:t>
            </a:r>
          </a:p>
          <a:p>
            <a:pPr marL="571500" indent="-571500" eaLnBrk="1" hangingPunct="1">
              <a:buFont typeface="Wingdings" pitchFamily="2" charset="2"/>
              <a:buNone/>
            </a:pPr>
            <a:r>
              <a:rPr lang="en-US" sz="1900" b="1"/>
              <a:t>--Produkte te reja per boten     --Linja produktesh te reja</a:t>
            </a:r>
          </a:p>
          <a:p>
            <a:pPr marL="571500" indent="-571500" eaLnBrk="1" hangingPunct="1">
              <a:buFont typeface="Wingdings" pitchFamily="2" charset="2"/>
              <a:buNone/>
            </a:pPr>
            <a:r>
              <a:rPr lang="en-US" sz="1900" b="1"/>
              <a:t>--Shtesa ne linja e prod. Ekz     --Ripozicionimi i prod ne treg</a:t>
            </a:r>
          </a:p>
          <a:p>
            <a:pPr marL="571500" indent="-571500" eaLnBrk="1" hangingPunct="1">
              <a:buFont typeface="Wingdings" pitchFamily="2" charset="2"/>
              <a:buNone/>
            </a:pPr>
            <a:r>
              <a:rPr lang="en-US" sz="1800" b="1"/>
              <a:t>--Shtimi i performances se prod  --Ulja e kostos se produktit</a:t>
            </a:r>
          </a:p>
        </p:txBody>
      </p:sp>
    </p:spTree>
    <p:extLst>
      <p:ext uri="{BB962C8B-B14F-4D97-AF65-F5344CB8AC3E}">
        <p14:creationId xmlns:p14="http://schemas.microsoft.com/office/powerpoint/2010/main" val="185895781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400"/>
              <a:t>Faktoret qe veshtersojne hedhjen e produkteve te reja: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628775"/>
            <a:ext cx="8001000" cy="4700588"/>
          </a:xfrm>
        </p:spPr>
        <p:txBody>
          <a:bodyPr/>
          <a:lstStyle/>
          <a:p>
            <a:pPr marL="571500" indent="-5715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sz="2600"/>
              <a:t>Mungesa e ideve </a:t>
            </a:r>
            <a:r>
              <a:rPr lang="en-US" sz="2000"/>
              <a:t>(sot ska shume)</a:t>
            </a:r>
          </a:p>
          <a:p>
            <a:pPr marL="571500" indent="-5715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sz="2600"/>
              <a:t>Fragmentimi i tregjeve </a:t>
            </a:r>
            <a:r>
              <a:rPr lang="en-US" sz="2000"/>
              <a:t>(segmentet jane te vegjel)</a:t>
            </a:r>
          </a:p>
          <a:p>
            <a:pPr marL="571500" indent="-5715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sz="2600"/>
              <a:t>Mjedisi social dhe rregullues. </a:t>
            </a:r>
            <a:r>
              <a:rPr lang="en-US" sz="2000"/>
              <a:t>(shume ligje mjedisore dhe shendet. per produktet)</a:t>
            </a:r>
          </a:p>
          <a:p>
            <a:pPr marL="571500" indent="-5715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sz="2600"/>
              <a:t>Kostoja e lart e perpunimit te produktit te ri </a:t>
            </a:r>
            <a:r>
              <a:rPr lang="en-US" sz="2000"/>
              <a:t>(A do e shlyej investimin)</a:t>
            </a:r>
          </a:p>
          <a:p>
            <a:pPr marL="571500" indent="-5715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sz="2600"/>
              <a:t>Mungesa e kapitaleve </a:t>
            </a:r>
            <a:r>
              <a:rPr lang="en-US" sz="2000"/>
              <a:t>(kerkon shume para)</a:t>
            </a:r>
          </a:p>
          <a:p>
            <a:pPr marL="571500" indent="-5715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sz="2600"/>
              <a:t>Pershpejtimi i procesit te hedhjes. </a:t>
            </a:r>
            <a:r>
              <a:rPr lang="en-US" sz="2000"/>
              <a:t>(nxitojme qe te mos e hedh me pra tjetri)</a:t>
            </a:r>
          </a:p>
          <a:p>
            <a:pPr marL="571500" indent="-5715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sz="2600"/>
              <a:t>Jetegjatesi e ulet e produkteve </a:t>
            </a:r>
            <a:r>
              <a:rPr lang="en-US" sz="2000"/>
              <a:t>(konkurrenca shtohet menjehere)</a:t>
            </a:r>
          </a:p>
        </p:txBody>
      </p:sp>
    </p:spTree>
    <p:extLst>
      <p:ext uri="{BB962C8B-B14F-4D97-AF65-F5344CB8AC3E}">
        <p14:creationId xmlns:p14="http://schemas.microsoft.com/office/powerpoint/2010/main" val="2030812184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it-IT" sz="2800" b="1" dirty="0">
                <a:solidFill>
                  <a:schemeClr val="tx1"/>
                </a:solidFill>
                <a:latin typeface="+mn-lt"/>
                <a:cs typeface="+mn-cs"/>
              </a:rPr>
              <a:t>Ndikimi i marketingut në sjelljen konsumatore </a:t>
            </a:r>
            <a:endParaRPr lang="en-US" sz="2000" dirty="0">
              <a:solidFill>
                <a:schemeClr val="tx1"/>
              </a:solidFill>
              <a:latin typeface="+mn-lt"/>
              <a:cs typeface="+mn-cs"/>
            </a:endParaRPr>
          </a:p>
          <a:p>
            <a:pPr marL="514350" indent="-514350">
              <a:buFont typeface="+mj-lt"/>
              <a:buAutoNum type="arabicPeriod"/>
            </a:pPr>
            <a:r>
              <a:rPr lang="it-IT" sz="3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Influencat e produktit. </a:t>
            </a:r>
            <a:endParaRPr lang="en-US" sz="28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514350" indent="-514350">
              <a:buFont typeface="+mj-lt"/>
              <a:buAutoNum type="arabicPeriod"/>
            </a:pPr>
            <a:r>
              <a:rPr lang="it-IT" sz="3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Influenca e cmimit. </a:t>
            </a:r>
            <a:endParaRPr lang="en-US" sz="28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514350" indent="-514350">
              <a:buFont typeface="+mj-lt"/>
              <a:buAutoNum type="arabicPeriod"/>
            </a:pPr>
            <a:r>
              <a:rPr lang="it-IT" sz="3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Influenca e promocionit. </a:t>
            </a:r>
            <a:endParaRPr lang="en-US" sz="28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514350" indent="-514350">
              <a:buFont typeface="+mj-lt"/>
              <a:buAutoNum type="arabicPeriod"/>
            </a:pPr>
            <a:r>
              <a:rPr lang="it-IT" sz="3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Influenca e vendit. </a:t>
            </a:r>
            <a:endParaRPr lang="en-US" sz="28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>
                <a:solidFill>
                  <a:schemeClr val="tx1"/>
                </a:solidFill>
              </a:rPr>
              <a:t>Inovacioni. </a:t>
            </a:r>
            <a:br>
              <a:rPr lang="en-US" sz="4000" b="1">
                <a:solidFill>
                  <a:schemeClr val="tx1"/>
                </a:solidFill>
              </a:rPr>
            </a:br>
            <a:r>
              <a:rPr lang="en-US" sz="4000" b="1">
                <a:solidFill>
                  <a:schemeClr val="tx1"/>
                </a:solidFill>
              </a:rPr>
              <a:t>Rreziqet dhe risitë</a:t>
            </a:r>
            <a:endParaRPr lang="en-US" sz="4000">
              <a:solidFill>
                <a:schemeClr val="tx1"/>
              </a:solidFill>
            </a:endParaRP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/>
              <a:t>1. </a:t>
            </a:r>
            <a:r>
              <a:rPr lang="en-US" sz="2800" i="1"/>
              <a:t>Zhvillimi i produkteve të reja është një çështje e shtrenjtë, ajo kushton shumë</a:t>
            </a:r>
            <a:r>
              <a:rPr lang="en-US" sz="2800"/>
              <a:t>. </a:t>
            </a:r>
          </a:p>
          <a:p>
            <a:r>
              <a:rPr lang="en-US" sz="2800"/>
              <a:t>2. </a:t>
            </a:r>
            <a:r>
              <a:rPr lang="en-US" sz="2800" i="1"/>
              <a:t>Produktet duan shumë kohë që të zhvillohen. </a:t>
            </a:r>
            <a:endParaRPr lang="en-US" sz="2800"/>
          </a:p>
          <a:p>
            <a:r>
              <a:rPr lang="en-US" sz="2800"/>
              <a:t> 3. </a:t>
            </a:r>
            <a:r>
              <a:rPr lang="en-US" sz="2800" i="1"/>
              <a:t>Marrëveshiet e papritura gjatë zhvillimit janë një problem</a:t>
            </a:r>
            <a:r>
              <a:rPr lang="en-US" sz="2800"/>
              <a:t>. </a:t>
            </a:r>
          </a:p>
          <a:p>
            <a:r>
              <a:rPr lang="en-US" sz="2800"/>
              <a:t>4. </a:t>
            </a:r>
            <a:r>
              <a:rPr lang="en-US" sz="2800" i="1"/>
              <a:t>Suksesi i produktit të ri nuk është i produkteve inkurajuese</a:t>
            </a:r>
            <a:r>
              <a:rPr lang="en-US" sz="2800"/>
              <a:t>. </a:t>
            </a:r>
          </a:p>
          <a:p>
            <a:pPr eaLnBrk="1" hangingPunct="1">
              <a:buFont typeface="Wingdings" pitchFamily="2" charset="2"/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732669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>
                <a:solidFill>
                  <a:schemeClr val="tx1"/>
                </a:solidFill>
              </a:rPr>
              <a:t>Përse në Shqipëri nuk ka inovacione?</a:t>
            </a:r>
            <a:endParaRPr lang="en-US" sz="3600"/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/>
              <a:t>1.Praktika shumëvjeçare e fitimit përmes imitimit (copy – paste).</a:t>
            </a:r>
          </a:p>
          <a:p>
            <a:r>
              <a:rPr lang="en-US" sz="1800"/>
              <a:t>2.Mungesa e konkurrencës ka ndikuar që të mos ofrohen prodhime/shërbime inovative. (Rasti konkret është me operatorin e shperndarjes elektrike ne vendin tone). </a:t>
            </a:r>
          </a:p>
          <a:p>
            <a:r>
              <a:rPr lang="en-US" sz="1800"/>
              <a:t>3.Akoma nuk i dimë metodat dhe teknikat se si të bëjmë kërkime-zhvillime.</a:t>
            </a:r>
          </a:p>
          <a:p>
            <a:r>
              <a:rPr lang="en-US" sz="1800"/>
              <a:t>4.Akoma nuk kemi vetëbesim se ne mund të ofrojmë produkte/shërbime të reja përmes kërkimit dhe zhvillimit.</a:t>
            </a:r>
          </a:p>
          <a:p>
            <a:r>
              <a:rPr lang="en-US" sz="1800"/>
              <a:t>5. Sistemi konservativ i bizneseve familjare.</a:t>
            </a:r>
          </a:p>
          <a:p>
            <a:r>
              <a:rPr lang="en-US" sz="1800"/>
              <a:t>6.Kërkohet që të bëhen investime të mëdha në teknologji, personel, etj.</a:t>
            </a:r>
          </a:p>
          <a:p>
            <a:r>
              <a:rPr lang="en-US" sz="1800"/>
              <a:t>7. Mundësia e imitimit të produkteve/shërbimeve nga ana e konkurrentëve, për shkak se nuk mund të mbrohet patenta.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480382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600" b="1">
                <a:solidFill>
                  <a:schemeClr val="tx1"/>
                </a:solidFill>
              </a:rPr>
              <a:t>Pas planifikimit dhe hartimit të strategjisë, fazat kryesore të zhvillimit të produktit të ri janë: </a:t>
            </a:r>
            <a:endParaRPr lang="en-US" sz="2600" b="1"/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400"/>
              <a:t>1 . Gjenerimi i ideve </a:t>
            </a:r>
          </a:p>
          <a:p>
            <a:pPr eaLnBrk="1" hangingPunct="1"/>
            <a:r>
              <a:rPr lang="en-US" sz="2400"/>
              <a:t>2 . Filtrimi i ideve </a:t>
            </a:r>
          </a:p>
          <a:p>
            <a:pPr eaLnBrk="1" hangingPunct="1"/>
            <a:r>
              <a:rPr lang="en-US" sz="2400"/>
              <a:t>3 . Ndërtimi dhe testimi i konceptit </a:t>
            </a:r>
          </a:p>
          <a:p>
            <a:pPr eaLnBrk="1" hangingPunct="1"/>
            <a:r>
              <a:rPr lang="en-US" sz="2400"/>
              <a:t>4 . Strategjia e zhvillimit të marketingut</a:t>
            </a:r>
          </a:p>
          <a:p>
            <a:pPr eaLnBrk="1" hangingPunct="1"/>
            <a:r>
              <a:rPr lang="en-US" sz="2400"/>
              <a:t>5 . Analizimi i bizneseve </a:t>
            </a:r>
          </a:p>
          <a:p>
            <a:pPr eaLnBrk="1" hangingPunct="1"/>
            <a:r>
              <a:rPr lang="en-US" sz="2400"/>
              <a:t>6 . Zhvillimi i produktit</a:t>
            </a:r>
          </a:p>
          <a:p>
            <a:pPr eaLnBrk="1" hangingPunct="1"/>
            <a:r>
              <a:rPr lang="en-US" sz="2400"/>
              <a:t>7 . Testi i  marketingut</a:t>
            </a:r>
          </a:p>
          <a:p>
            <a:pPr eaLnBrk="1" hangingPunct="1"/>
            <a:r>
              <a:rPr lang="en-US" sz="2400"/>
              <a:t>8 . Lancimi ose hedhja në treg</a:t>
            </a:r>
          </a:p>
        </p:txBody>
      </p:sp>
    </p:spTree>
    <p:extLst>
      <p:ext uri="{BB962C8B-B14F-4D97-AF65-F5344CB8AC3E}">
        <p14:creationId xmlns:p14="http://schemas.microsoft.com/office/powerpoint/2010/main" val="32459917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Gjenerimi i ideve</a:t>
            </a:r>
            <a:br>
              <a:rPr lang="en-US"/>
            </a:br>
            <a:r>
              <a:rPr lang="en-US"/>
              <a:t>Metodat e krijmtarise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700213"/>
            <a:ext cx="8604250" cy="496887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/>
              <a:t>1. Lista e atributeve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/>
              <a:t>Hartohet mbi prod ekzistuese. OSBORN. Kombinimi i tyre.</a:t>
            </a:r>
          </a:p>
          <a:p>
            <a:pPr eaLnBrk="1" hangingPunct="1">
              <a:lnSpc>
                <a:spcPct val="90000"/>
              </a:lnSpc>
            </a:pPr>
            <a:r>
              <a:rPr lang="en-US" sz="2400"/>
              <a:t>2. Lidhjet e detyruara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/>
              <a:t>Idet shikohen te lidhura me produktet ekzistuese. Pajisjet e zyres.</a:t>
            </a:r>
          </a:p>
          <a:p>
            <a:pPr eaLnBrk="1" hangingPunct="1">
              <a:lnSpc>
                <a:spcPct val="90000"/>
              </a:lnSpc>
            </a:pPr>
            <a:r>
              <a:rPr lang="en-US" sz="2400"/>
              <a:t>3. Analiza morfologjike (metoda ZWICKY)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/>
              <a:t>Dallimi i dimesioneve me te rendsishem dhe shqyrtimi i lidhjeve</a:t>
            </a:r>
          </a:p>
          <a:p>
            <a:pPr eaLnBrk="1" hangingPunct="1">
              <a:lnSpc>
                <a:spcPct val="90000"/>
              </a:lnSpc>
            </a:pPr>
            <a:r>
              <a:rPr lang="en-US" sz="2400"/>
              <a:t>4. Analiza funksionale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/>
              <a:t>Kjo analize ka te bej me studimin e konsumatorit. Problemet qe ai has ne nje produkte. Vidio-”se di sa kohe ka mbetur”</a:t>
            </a:r>
          </a:p>
          <a:p>
            <a:pPr eaLnBrk="1" hangingPunct="1">
              <a:lnSpc>
                <a:spcPct val="90000"/>
              </a:lnSpc>
            </a:pPr>
            <a:r>
              <a:rPr lang="en-US" sz="2400"/>
              <a:t>5. Brainstorming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/>
              <a:t>OSBORN, prodhim idesh, 6-10 persona, 1 ore, menjanohen ekspertet, problemi I vecant, </a:t>
            </a:r>
          </a:p>
          <a:p>
            <a:pPr eaLnBrk="1" hangingPunct="1">
              <a:lnSpc>
                <a:spcPct val="90000"/>
              </a:lnSpc>
            </a:pPr>
            <a:r>
              <a:rPr lang="en-US" sz="2400"/>
              <a:t>6. Sintetika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800"/>
              <a:t>GORDON, problemi duhet te paraqitet ne pergjithesi, 3 ore, lodhja</a:t>
            </a:r>
          </a:p>
          <a:p>
            <a:pPr eaLnBrk="1" hangingPunct="1">
              <a:lnSpc>
                <a:spcPct val="90000"/>
              </a:lnSpc>
            </a:pPr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175418564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476250"/>
            <a:ext cx="8001000" cy="1108075"/>
          </a:xfrm>
        </p:spPr>
        <p:txBody>
          <a:bodyPr/>
          <a:lstStyle/>
          <a:p>
            <a:pPr eaLnBrk="1" hangingPunct="1"/>
            <a:br>
              <a:rPr lang="en-US" sz="3000" b="1"/>
            </a:br>
            <a:br>
              <a:rPr lang="en-US" sz="3000" b="1"/>
            </a:br>
            <a:r>
              <a:rPr lang="en-US" sz="3000" b="1"/>
              <a:t>Gjenerimi i ideve. </a:t>
            </a:r>
            <a:br>
              <a:rPr lang="en-US" sz="3000" b="1"/>
            </a:br>
            <a:r>
              <a:rPr lang="en-US" sz="2600" b="1"/>
              <a:t>Burimet e ideve te produkteve te reja</a:t>
            </a:r>
            <a:r>
              <a:rPr lang="en-US" sz="3400"/>
              <a:t>	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752600"/>
            <a:ext cx="8964612" cy="4629150"/>
          </a:xfrm>
        </p:spPr>
        <p:txBody>
          <a:bodyPr/>
          <a:lstStyle/>
          <a:p>
            <a:pPr eaLnBrk="1" hangingPunct="1"/>
            <a:r>
              <a:rPr lang="en-US" sz="2400" b="1"/>
              <a:t>1. Klientet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000" b="1"/>
              <a:t>     </a:t>
            </a:r>
            <a:r>
              <a:rPr lang="en-US" sz="2000"/>
              <a:t>Sipas nevojave te klienteve nise kerkimi per produktet e reja. Klienti “Pilot</a:t>
            </a:r>
            <a:r>
              <a:rPr lang="en-US" sz="2000" b="1"/>
              <a:t>”</a:t>
            </a:r>
          </a:p>
          <a:p>
            <a:pPr eaLnBrk="1" hangingPunct="1"/>
            <a:r>
              <a:rPr lang="en-US" sz="2400" b="1"/>
              <a:t>2. Kerkuesit</a:t>
            </a:r>
            <a:r>
              <a:rPr lang="en-US" b="1"/>
              <a:t>  </a:t>
            </a:r>
            <a:r>
              <a:rPr lang="en-US" sz="2200"/>
              <a:t>(</a:t>
            </a:r>
            <a:r>
              <a:rPr lang="en-US" sz="2000"/>
              <a:t>TOYOTA – 35 ide/punonjes</a:t>
            </a:r>
            <a:r>
              <a:rPr lang="en-US" sz="2200" b="1"/>
              <a:t>)</a:t>
            </a:r>
          </a:p>
          <a:p>
            <a:pPr eaLnBrk="1" hangingPunct="1"/>
            <a:r>
              <a:rPr lang="en-US" sz="2400" b="1"/>
              <a:t>3. Konkurrentet</a:t>
            </a:r>
            <a:r>
              <a:rPr lang="en-US" sz="2200" b="1"/>
              <a:t> </a:t>
            </a:r>
            <a:r>
              <a:rPr lang="en-US" sz="1800" b="1"/>
              <a:t>(</a:t>
            </a:r>
            <a:r>
              <a:rPr lang="en-US" sz="1800"/>
              <a:t>shperndaresit,furnizuesit,perfaqesuesit, 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1800"/>
              <a:t>                                          klientet)</a:t>
            </a:r>
            <a:r>
              <a:rPr lang="en-US" sz="1800" b="1"/>
              <a:t> </a:t>
            </a:r>
          </a:p>
          <a:p>
            <a:pPr eaLnBrk="1" hangingPunct="1"/>
            <a:r>
              <a:rPr lang="en-US" sz="2400" b="1"/>
              <a:t>4. Perfaqesuesit dhe shperndartesit</a:t>
            </a:r>
            <a:r>
              <a:rPr lang="en-US" sz="1800" b="1"/>
              <a:t> </a:t>
            </a:r>
            <a:r>
              <a:rPr lang="en-US" sz="1800"/>
              <a:t>(trajnim,bonuse)</a:t>
            </a:r>
          </a:p>
          <a:p>
            <a:pPr eaLnBrk="1" hangingPunct="1"/>
            <a:r>
              <a:rPr lang="en-US" sz="2400" b="1"/>
              <a:t>5. Drejtimi i pergjithshem</a:t>
            </a:r>
            <a:r>
              <a:rPr lang="en-US" sz="1800" b="1"/>
              <a:t>  </a:t>
            </a:r>
            <a:r>
              <a:rPr lang="en-US" sz="1800"/>
              <a:t>(Percakton fushat)</a:t>
            </a:r>
          </a:p>
          <a:p>
            <a:pPr eaLnBrk="1" hangingPunct="1"/>
            <a:r>
              <a:rPr lang="en-US" sz="2400" b="1"/>
              <a:t>6. Burimet dytesore</a:t>
            </a:r>
            <a:r>
              <a:rPr lang="en-US" sz="1800" b="1"/>
              <a:t> </a:t>
            </a:r>
            <a:r>
              <a:rPr lang="en-US" sz="1800"/>
              <a:t>(Konsulentet, studiot e marketingut,                                     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1800"/>
              <a:t>                                                  revistat</a:t>
            </a:r>
          </a:p>
        </p:txBody>
      </p:sp>
    </p:spTree>
    <p:extLst>
      <p:ext uri="{BB962C8B-B14F-4D97-AF65-F5344CB8AC3E}">
        <p14:creationId xmlns:p14="http://schemas.microsoft.com/office/powerpoint/2010/main" val="48745602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Filtrimi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752600"/>
            <a:ext cx="8713788" cy="4267200"/>
          </a:xfrm>
        </p:spPr>
        <p:txBody>
          <a:bodyPr/>
          <a:lstStyle/>
          <a:p>
            <a:pPr marL="571500" indent="-5715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/>
              <a:t>Gjate filterimit ndermarrja duhet te menjanoj dy gabime:</a:t>
            </a:r>
          </a:p>
          <a:p>
            <a:pPr marL="571500" indent="-5715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sz="2000" b="1"/>
              <a:t>Gabimi i abandonimit</a:t>
            </a:r>
          </a:p>
          <a:p>
            <a:pPr marL="571500" indent="-571500" eaLnBrk="1" hangingPunct="1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sz="2000" b="1"/>
              <a:t>Gabimi i adoptimit </a:t>
            </a:r>
            <a:r>
              <a:rPr lang="en-US" sz="2000"/>
              <a:t>(deshtim absolut/i pjesshem/relative)</a:t>
            </a:r>
          </a:p>
          <a:p>
            <a:pPr marL="571500" indent="-57150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000"/>
          </a:p>
          <a:p>
            <a:pPr marL="571500" indent="-57150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000"/>
          </a:p>
          <a:p>
            <a:pPr marL="571500" indent="-57150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000"/>
          </a:p>
          <a:p>
            <a:pPr marL="571500" indent="-571500"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3200" b="1"/>
              <a:t>Idet a jane te  duhurat?    </a:t>
            </a:r>
          </a:p>
          <a:p>
            <a:pPr marL="571500" indent="-57150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3200" b="1"/>
          </a:p>
          <a:p>
            <a:pPr marL="571500" indent="-571500" algn="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b="1"/>
              <a:t>Grila e vlersimit</a:t>
            </a:r>
          </a:p>
          <a:p>
            <a:pPr marL="571500" indent="-57150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400" b="1"/>
          </a:p>
          <a:p>
            <a:pPr marL="571500" indent="-5715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/>
              <a:t>         </a:t>
            </a:r>
          </a:p>
        </p:txBody>
      </p:sp>
    </p:spTree>
    <p:extLst>
      <p:ext uri="{BB962C8B-B14F-4D97-AF65-F5344CB8AC3E}">
        <p14:creationId xmlns:p14="http://schemas.microsoft.com/office/powerpoint/2010/main" val="398838110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400"/>
              <a:t>Zhvillimi dhe testimi i konceptit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752600"/>
            <a:ext cx="8642350" cy="4267200"/>
          </a:xfrm>
        </p:spPr>
        <p:txBody>
          <a:bodyPr/>
          <a:lstStyle/>
          <a:p>
            <a:pPr eaLnBrk="1" hangingPunct="1"/>
            <a:r>
              <a:rPr lang="en-US" sz="2000" b="1"/>
              <a:t>Pershkrimi i ides ne kendveshtrimin e epersive qe konsumatori do te kete prej saj</a:t>
            </a:r>
          </a:p>
          <a:p>
            <a:pPr eaLnBrk="1" hangingPunct="1"/>
            <a:r>
              <a:rPr lang="en-US" sz="2000" b="1"/>
              <a:t>Hartimi i konceptit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1800" b="1"/>
              <a:t>      Nje ndermarrje e produkteve ushqimore, do te prodhoj nje pluhur qe konsumatori ta perzijej me qumesht, me qellim qe te shtohet fuqia ushqyese.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1800" b="1"/>
              <a:t>Kush do e konsumoje produktin?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1800" b="1"/>
              <a:t>Cfare avantazhi kryesore do te kete produkti?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1800" b="1"/>
              <a:t>Ne cfare kohe konsumohet produkti?</a:t>
            </a:r>
          </a:p>
          <a:p>
            <a:pPr algn="r" eaLnBrk="1" hangingPunct="1">
              <a:buFont typeface="Wingdings" pitchFamily="2" charset="2"/>
              <a:buNone/>
            </a:pPr>
            <a:r>
              <a:rPr lang="en-US" sz="2000" b="1"/>
              <a:t>Ne pergjigje te pyetjeve marrim shume koncepte</a:t>
            </a:r>
          </a:p>
          <a:p>
            <a:pPr eaLnBrk="1" hangingPunct="1">
              <a:buFont typeface="Wingdings" pitchFamily="2" charset="2"/>
              <a:buNone/>
            </a:pPr>
            <a:endParaRPr lang="en-US" sz="2000" b="1"/>
          </a:p>
          <a:p>
            <a:pPr algn="ctr" eaLnBrk="1" hangingPunct="1">
              <a:buFont typeface="Wingdings" pitchFamily="2" charset="2"/>
              <a:buNone/>
            </a:pPr>
            <a:r>
              <a:rPr lang="en-US" sz="2400" b="1" i="1"/>
              <a:t>Hapesira e vendosjes se produkteve</a:t>
            </a:r>
          </a:p>
        </p:txBody>
      </p:sp>
    </p:spTree>
    <p:extLst>
      <p:ext uri="{BB962C8B-B14F-4D97-AF65-F5344CB8AC3E}">
        <p14:creationId xmlns:p14="http://schemas.microsoft.com/office/powerpoint/2010/main" val="274963100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>
                <a:solidFill>
                  <a:schemeClr val="tx1"/>
                </a:solidFill>
              </a:rPr>
              <a:t>4 . Strategjia e zhvillimit të marketingut</a:t>
            </a:r>
            <a:endParaRPr lang="en-US"/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i="1"/>
              <a:t>Pjesa e parë</a:t>
            </a:r>
            <a:r>
              <a:rPr lang="en-US" sz="2400" b="1"/>
              <a:t> </a:t>
            </a:r>
            <a:r>
              <a:rPr lang="en-US" sz="2400"/>
              <a:t>përshkruan tregun e synuar, pozicionin e planifikuar të produktit, shitjet, pjesën e tregut dhe qëllimet fitimprurëse.</a:t>
            </a:r>
          </a:p>
          <a:p>
            <a:r>
              <a:rPr lang="en-US" sz="2400" i="1"/>
              <a:t>Pjesa e dytë</a:t>
            </a:r>
            <a:r>
              <a:rPr lang="en-US" sz="2400" b="1"/>
              <a:t> </a:t>
            </a:r>
            <a:r>
              <a:rPr lang="en-US" sz="2400"/>
              <a:t>devijon çmimin e planifikuar të produktit, shpërndarjen, dhe buxhetin e marketingut.</a:t>
            </a:r>
          </a:p>
          <a:p>
            <a:r>
              <a:rPr lang="en-US" sz="2400" i="1"/>
              <a:t>Pjesa e tretë</a:t>
            </a:r>
            <a:r>
              <a:rPr lang="en-US" sz="2400" i="1" baseline="-25000"/>
              <a:t>­</a:t>
            </a:r>
            <a:r>
              <a:rPr lang="en-US" sz="2400" b="1"/>
              <a:t> </a:t>
            </a:r>
            <a:r>
              <a:rPr lang="en-US" sz="2400"/>
              <a:t>përshkruan shitjet afatgjata, qëllimet fitimprurëse dhe strategjinë e marketingut miks.</a:t>
            </a:r>
          </a:p>
          <a:p>
            <a:pPr>
              <a:buFont typeface="Wingdings" pitchFamily="2" charset="2"/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7646952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>
                <a:solidFill>
                  <a:schemeClr val="tx1"/>
                </a:solidFill>
              </a:rPr>
              <a:t>5 . Analizimi i bizneseve 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i="1" dirty="0" err="1"/>
              <a:t>Kjo</a:t>
            </a:r>
            <a:r>
              <a:rPr lang="en-US" i="1" dirty="0"/>
              <a:t> </a:t>
            </a:r>
            <a:r>
              <a:rPr lang="en-US" i="1" dirty="0" err="1"/>
              <a:t>analizë</a:t>
            </a:r>
            <a:r>
              <a:rPr lang="en-US" i="1" dirty="0"/>
              <a:t> </a:t>
            </a:r>
            <a:r>
              <a:rPr lang="en-US" i="1" dirty="0" err="1"/>
              <a:t>përfshin</a:t>
            </a:r>
            <a:r>
              <a:rPr lang="en-US" i="1" dirty="0"/>
              <a:t>: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x-none"/>
              <a:t>Një rishikim të shitjeve, kostove dhe projektimeve fitimprurëse, për të vlerësuar përshtatjen me objektivat e kompanisë.</a:t>
            </a:r>
            <a:endParaRPr lang="en-US" dirty="0"/>
          </a:p>
          <a:p>
            <a:pPr marL="514350" indent="-514350">
              <a:buFont typeface="+mj-lt"/>
              <a:buAutoNum type="arabicPeriod"/>
              <a:defRPr/>
            </a:pPr>
            <a:r>
              <a:rPr lang="x-none"/>
              <a:t>Nëse rezultatet janë pozitive, projekti kalon në fazën e zhvillimit të produktit.</a:t>
            </a:r>
            <a:endParaRPr lang="en-US" dirty="0"/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6981974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6. Zhvillimi i produktit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916113"/>
            <a:ext cx="8964613" cy="4267200"/>
          </a:xfrm>
        </p:spPr>
        <p:txBody>
          <a:bodyPr/>
          <a:lstStyle/>
          <a:p>
            <a:pPr eaLnBrk="1" hangingPunct="1"/>
            <a:r>
              <a:rPr lang="en-US" sz="2400"/>
              <a:t>Ne kete etape krijohet prototipi i produktit</a:t>
            </a:r>
          </a:p>
          <a:p>
            <a:pPr eaLnBrk="1" hangingPunct="1"/>
            <a:r>
              <a:rPr lang="en-US" sz="2400"/>
              <a:t>Realizimi i prototipit kerkon shume kohe</a:t>
            </a:r>
          </a:p>
          <a:p>
            <a:pPr eaLnBrk="1" hangingPunct="1"/>
            <a:r>
              <a:rPr lang="en-US" sz="2400"/>
              <a:t>Kerkohet nje bashkepunim me marketingun</a:t>
            </a:r>
          </a:p>
          <a:p>
            <a:pPr eaLnBrk="1" hangingPunct="1"/>
            <a:r>
              <a:rPr lang="en-US" sz="2400"/>
              <a:t>Pas hartimit te prototipi behen testime funksionale</a:t>
            </a:r>
          </a:p>
          <a:p>
            <a:pPr eaLnBrk="1" hangingPunct="1"/>
            <a:r>
              <a:rPr lang="en-US" sz="2400"/>
              <a:t>Teknikat e testimeve prane konsumatoreve jane: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/>
              <a:t>      1. Klasifikimet (Rendit produktet e testuara)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/>
              <a:t>      2. Krahsimi ne pale (Vetem dy produkte)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400"/>
              <a:t>      3. Testet monadike (shkalla e pranimit)</a:t>
            </a:r>
          </a:p>
        </p:txBody>
      </p:sp>
    </p:spTree>
    <p:extLst>
      <p:ext uri="{BB962C8B-B14F-4D97-AF65-F5344CB8AC3E}">
        <p14:creationId xmlns:p14="http://schemas.microsoft.com/office/powerpoint/2010/main" val="5813945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b-NO" sz="3400" b="1"/>
              <a:t>Kritikat ne lidhje me Marketingun:</a:t>
            </a:r>
            <a:endParaRPr lang="en-US" sz="3400" b="1"/>
          </a:p>
        </p:txBody>
      </p:sp>
      <p:sp>
        <p:nvSpPr>
          <p:cNvPr id="272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773238"/>
            <a:ext cx="8253412" cy="4267200"/>
          </a:xfrm>
        </p:spPr>
        <p:txBody>
          <a:bodyPr/>
          <a:lstStyle/>
          <a:p>
            <a:pPr marL="1347788" lvl="2" indent="-438150"/>
            <a:r>
              <a:rPr lang="it-IT" b="1"/>
              <a:t>Publiciteti eshte i merzitshem, ai nxit shpenzime te kota. </a:t>
            </a:r>
            <a:r>
              <a:rPr lang="it-IT"/>
              <a:t>(femijet)</a:t>
            </a:r>
          </a:p>
          <a:p>
            <a:pPr marL="1347788" lvl="2" indent="-438150"/>
            <a:r>
              <a:rPr lang="it-IT" b="1"/>
              <a:t>Marketingu nxit instiktet materialiste te njerzit.</a:t>
            </a:r>
          </a:p>
          <a:p>
            <a:pPr marL="1347788" lvl="2" indent="-438150"/>
            <a:r>
              <a:rPr lang="it-IT" b="1"/>
              <a:t>Kredia ne konsumim nxite te varferit te blejne produkte jashte mundesive te tyre.</a:t>
            </a:r>
          </a:p>
          <a:p>
            <a:pPr marL="1347788" lvl="2" indent="-438150"/>
            <a:r>
              <a:rPr lang="it-IT" b="1"/>
              <a:t>Ambalazhi dhe etiketimi shpesh jane konfuze dhe mashtrues.</a:t>
            </a:r>
          </a:p>
          <a:p>
            <a:pPr marL="1347788" lvl="2" indent="-438150"/>
            <a:r>
              <a:rPr lang="it-IT" b="1"/>
              <a:t>Ndermjetesit cojne ne rritjen e cmimeve te produkteve</a:t>
            </a:r>
            <a:endParaRPr lang="en-US" b="1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b="1"/>
              <a:t>7. Testet marketing</a:t>
            </a:r>
          </a:p>
        </p:txBody>
      </p:sp>
      <p:sp>
        <p:nvSpPr>
          <p:cNvPr id="315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752600"/>
            <a:ext cx="8351837" cy="4124325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b="1" dirty="0" err="1"/>
              <a:t>Testet</a:t>
            </a:r>
            <a:r>
              <a:rPr lang="en-US" sz="2400" b="1" dirty="0"/>
              <a:t> marketing</a:t>
            </a:r>
            <a:endParaRPr lang="en-US" sz="2400" dirty="0"/>
          </a:p>
          <a:p>
            <a:pPr eaLnBrk="1" hangingPunct="1">
              <a:defRPr/>
            </a:pPr>
            <a:r>
              <a:rPr lang="en-US" sz="2400" b="1" dirty="0" err="1"/>
              <a:t>Testet</a:t>
            </a:r>
            <a:r>
              <a:rPr lang="en-US" sz="2400" b="1" dirty="0"/>
              <a:t> </a:t>
            </a:r>
            <a:r>
              <a:rPr lang="en-US" sz="2400" b="1" dirty="0" err="1"/>
              <a:t>standarde</a:t>
            </a:r>
            <a:r>
              <a:rPr lang="en-US" sz="2400" b="1" dirty="0"/>
              <a:t> </a:t>
            </a:r>
            <a:r>
              <a:rPr lang="en-US" sz="2400" b="1" dirty="0" err="1"/>
              <a:t>të</a:t>
            </a:r>
            <a:r>
              <a:rPr lang="en-US" sz="2400" b="1" dirty="0"/>
              <a:t> </a:t>
            </a:r>
            <a:r>
              <a:rPr lang="en-US" sz="2400" b="1" dirty="0" err="1"/>
              <a:t>tregut</a:t>
            </a:r>
            <a:endParaRPr lang="en-US" sz="2400" dirty="0"/>
          </a:p>
          <a:p>
            <a:pPr eaLnBrk="1" hangingPunct="1">
              <a:defRPr/>
            </a:pPr>
            <a:r>
              <a:rPr lang="en-US" sz="2400" b="1" dirty="0" err="1"/>
              <a:t>Kontrolli</a:t>
            </a:r>
            <a:r>
              <a:rPr lang="en-US" sz="2400" b="1" dirty="0"/>
              <a:t> </a:t>
            </a:r>
            <a:r>
              <a:rPr lang="en-US" sz="2400" b="1" dirty="0" err="1"/>
              <a:t>i</a:t>
            </a:r>
            <a:r>
              <a:rPr lang="en-US" sz="2400" b="1" dirty="0"/>
              <a:t> </a:t>
            </a:r>
            <a:r>
              <a:rPr lang="en-US" sz="2400" b="1" dirty="0" err="1"/>
              <a:t>testit</a:t>
            </a:r>
            <a:r>
              <a:rPr lang="en-US" sz="2400" b="1" dirty="0"/>
              <a:t> </a:t>
            </a:r>
            <a:r>
              <a:rPr lang="en-US" sz="2400" b="1" dirty="0" err="1"/>
              <a:t>të</a:t>
            </a:r>
            <a:r>
              <a:rPr lang="en-US" sz="2400" b="1" dirty="0"/>
              <a:t> </a:t>
            </a:r>
            <a:r>
              <a:rPr lang="en-US" sz="2400" b="1" dirty="0" err="1"/>
              <a:t>tregjeve</a:t>
            </a:r>
            <a:endParaRPr lang="en-US" sz="2400" dirty="0"/>
          </a:p>
          <a:p>
            <a:pPr eaLnBrk="1" hangingPunct="1">
              <a:defRPr/>
            </a:pPr>
            <a:r>
              <a:rPr lang="en-US" sz="2400" b="1" dirty="0" err="1"/>
              <a:t>Testet</a:t>
            </a:r>
            <a:r>
              <a:rPr lang="en-US" sz="2400" b="1" dirty="0"/>
              <a:t> e </a:t>
            </a:r>
            <a:r>
              <a:rPr lang="en-US" sz="2400" b="1" dirty="0" err="1"/>
              <a:t>tregjeve</a:t>
            </a:r>
            <a:r>
              <a:rPr lang="en-US" sz="2400" b="1" dirty="0"/>
              <a:t> </a:t>
            </a:r>
            <a:r>
              <a:rPr lang="en-US" sz="2400" b="1" dirty="0" err="1"/>
              <a:t>të</a:t>
            </a:r>
            <a:r>
              <a:rPr lang="en-US" sz="2400" b="1" dirty="0"/>
              <a:t> </a:t>
            </a:r>
            <a:r>
              <a:rPr lang="en-US" sz="2400" b="1" dirty="0" err="1"/>
              <a:t>stimuluara</a:t>
            </a:r>
            <a:r>
              <a:rPr lang="en-US" sz="2400" b="1" dirty="0"/>
              <a:t> </a:t>
            </a:r>
            <a:endParaRPr lang="en-US" sz="2400" dirty="0"/>
          </a:p>
          <a:p>
            <a:pPr eaLnBrk="1" hangingPunct="1">
              <a:defRPr/>
            </a:pPr>
            <a:r>
              <a:rPr lang="en-US" sz="2400" b="1" dirty="0" err="1"/>
              <a:t>Testet</a:t>
            </a:r>
            <a:r>
              <a:rPr lang="en-US" sz="2400" b="1" dirty="0"/>
              <a:t> marketing </a:t>
            </a:r>
            <a:r>
              <a:rPr lang="en-US" sz="2400" b="1" dirty="0" err="1"/>
              <a:t>të</a:t>
            </a:r>
            <a:r>
              <a:rPr lang="en-US" sz="2400" b="1" dirty="0"/>
              <a:t> </a:t>
            </a:r>
            <a:r>
              <a:rPr lang="en-US" sz="2400" b="1" dirty="0" err="1"/>
              <a:t>produkti</a:t>
            </a:r>
            <a:r>
              <a:rPr lang="en-US" sz="2400" b="1" dirty="0"/>
              <a:t> </a:t>
            </a:r>
            <a:r>
              <a:rPr lang="en-US" sz="2400" b="1" dirty="0" err="1"/>
              <a:t>të</a:t>
            </a:r>
            <a:r>
              <a:rPr lang="en-US" sz="2400" b="1" dirty="0"/>
              <a:t> </a:t>
            </a:r>
            <a:r>
              <a:rPr lang="en-US" sz="2400" b="1" dirty="0" err="1"/>
              <a:t>ri</a:t>
            </a:r>
            <a:r>
              <a:rPr lang="en-US" sz="2400" b="1" dirty="0"/>
              <a:t> industrial</a:t>
            </a:r>
            <a:endParaRPr lang="en-US" sz="2400" dirty="0"/>
          </a:p>
          <a:p>
            <a:pPr marL="571500" indent="-57150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767035345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8. Hedhja  (Lançimi)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6738" y="1752600"/>
            <a:ext cx="8001000" cy="4845050"/>
          </a:xfrm>
        </p:spPr>
        <p:txBody>
          <a:bodyPr/>
          <a:lstStyle/>
          <a:p>
            <a:pPr marL="571500" indent="-571500" eaLnBrk="1" hangingPunct="1"/>
            <a:r>
              <a:rPr lang="en-US" sz="2400" b="1"/>
              <a:t>KUR? </a:t>
            </a:r>
          </a:p>
          <a:p>
            <a:pPr marL="571500" indent="-571500" eaLnBrk="1" hangingPunct="1">
              <a:buFont typeface="Wingdings" pitchFamily="2" charset="2"/>
              <a:buNone/>
            </a:pPr>
            <a:r>
              <a:rPr lang="en-US" sz="2000" b="1"/>
              <a:t>Nese nje konkurrenti yne eshte gati me ne atehere:</a:t>
            </a:r>
          </a:p>
          <a:p>
            <a:pPr marL="571500" indent="-571500" eaLnBrk="1" hangingPunct="1">
              <a:buFont typeface="Wingdings" pitchFamily="2" charset="2"/>
              <a:buAutoNum type="arabicPeriod"/>
            </a:pPr>
            <a:r>
              <a:rPr lang="en-US" sz="2000" b="1"/>
              <a:t>Lancimi i menjehershem</a:t>
            </a:r>
          </a:p>
          <a:p>
            <a:pPr marL="571500" indent="-571500" eaLnBrk="1" hangingPunct="1">
              <a:buFont typeface="Wingdings" pitchFamily="2" charset="2"/>
              <a:buAutoNum type="arabicPeriod"/>
            </a:pPr>
            <a:r>
              <a:rPr lang="en-US" sz="2000" b="1"/>
              <a:t>Lancim paralel</a:t>
            </a:r>
          </a:p>
          <a:p>
            <a:pPr marL="571500" indent="-571500" eaLnBrk="1" hangingPunct="1">
              <a:buFont typeface="Wingdings" pitchFamily="2" charset="2"/>
              <a:buAutoNum type="arabicPeriod"/>
            </a:pPr>
            <a:r>
              <a:rPr lang="en-US" sz="2000" b="1"/>
              <a:t>Lancimi me vone</a:t>
            </a:r>
          </a:p>
          <a:p>
            <a:pPr marL="571500" indent="-571500" eaLnBrk="1" hangingPunct="1">
              <a:buFont typeface="Wingdings" pitchFamily="2" charset="2"/>
              <a:buNone/>
            </a:pPr>
            <a:endParaRPr lang="en-US" sz="2000" b="1"/>
          </a:p>
          <a:p>
            <a:pPr marL="571500" indent="-571500" eaLnBrk="1" hangingPunct="1"/>
            <a:r>
              <a:rPr lang="en-US" sz="2400" b="1"/>
              <a:t>KU?</a:t>
            </a:r>
          </a:p>
          <a:p>
            <a:pPr marL="571500" indent="-571500" eaLnBrk="1" hangingPunct="1">
              <a:buFont typeface="Wingdings" pitchFamily="2" charset="2"/>
              <a:buNone/>
            </a:pPr>
            <a:endParaRPr lang="en-US" sz="2400" b="1"/>
          </a:p>
          <a:p>
            <a:pPr marL="571500" indent="-571500" eaLnBrk="1" hangingPunct="1"/>
            <a:r>
              <a:rPr lang="en-US" sz="2400" b="1"/>
              <a:t>KUJT?</a:t>
            </a:r>
          </a:p>
          <a:p>
            <a:pPr marL="571500" indent="-571500" eaLnBrk="1" hangingPunct="1">
              <a:buFont typeface="Wingdings" pitchFamily="2" charset="2"/>
              <a:buNone/>
            </a:pPr>
            <a:endParaRPr lang="en-US" sz="2400" b="1"/>
          </a:p>
          <a:p>
            <a:pPr marL="571500" indent="-571500" eaLnBrk="1" hangingPunct="1"/>
            <a:r>
              <a:rPr lang="en-US" sz="2400" b="1"/>
              <a:t>SI?</a:t>
            </a:r>
          </a:p>
        </p:txBody>
      </p:sp>
    </p:spTree>
    <p:extLst>
      <p:ext uri="{BB962C8B-B14F-4D97-AF65-F5344CB8AC3E}">
        <p14:creationId xmlns:p14="http://schemas.microsoft.com/office/powerpoint/2010/main" val="2592677498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400"/>
              <a:t>Menyra e organizmit te drejtimit te produkteve te reja: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989138"/>
            <a:ext cx="8326437" cy="3405187"/>
          </a:xfrm>
        </p:spPr>
        <p:txBody>
          <a:bodyPr/>
          <a:lstStyle/>
          <a:p>
            <a:pPr eaLnBrk="1" hangingPunct="1"/>
            <a:r>
              <a:rPr lang="en-US"/>
              <a:t>1. Manaxheret e produktit</a:t>
            </a:r>
          </a:p>
          <a:p>
            <a:pPr eaLnBrk="1" hangingPunct="1"/>
            <a:r>
              <a:rPr lang="en-US"/>
              <a:t>2. manaxheret e produkteve te reja</a:t>
            </a:r>
          </a:p>
          <a:p>
            <a:pPr eaLnBrk="1" hangingPunct="1"/>
            <a:r>
              <a:rPr lang="en-US"/>
              <a:t>3. Komitetet e produkteve te reja</a:t>
            </a:r>
          </a:p>
          <a:p>
            <a:pPr eaLnBrk="1" hangingPunct="1"/>
            <a:r>
              <a:rPr lang="en-US"/>
              <a:t>4. Departamentet e produkteve te reja</a:t>
            </a:r>
          </a:p>
          <a:p>
            <a:pPr eaLnBrk="1" hangingPunct="1"/>
            <a:r>
              <a:rPr lang="en-US"/>
              <a:t>5. </a:t>
            </a:r>
            <a:r>
              <a:rPr lang="en-US" i="1"/>
              <a:t>Ekipet sipërmarrëse të produktit të ri.</a:t>
            </a:r>
            <a:r>
              <a:rPr lang="en-US" b="1" i="1"/>
              <a:t>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881047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sz="3600" b="1" dirty="0"/>
              <a:t>Te drejtat me te rendsishme</a:t>
            </a:r>
            <a:endParaRPr lang="nl-NL" sz="3600" dirty="0"/>
          </a:p>
        </p:txBody>
      </p:sp>
      <p:sp>
        <p:nvSpPr>
          <p:cNvPr id="274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568" y="1700808"/>
            <a:ext cx="8001000" cy="426720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nl-NL" sz="2200" dirty="0"/>
              <a:t>e drejta e informimit dhe edukimit</a:t>
            </a:r>
          </a:p>
          <a:p>
            <a:pPr>
              <a:buFont typeface="+mj-lt"/>
              <a:buAutoNum type="arabicPeriod"/>
            </a:pPr>
            <a:r>
              <a:rPr lang="en-US" sz="2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 </a:t>
            </a:r>
            <a:r>
              <a:rPr lang="en-US" sz="2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drejta</a:t>
            </a:r>
            <a:r>
              <a:rPr lang="en-US" sz="2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e </a:t>
            </a:r>
            <a:r>
              <a:rPr lang="en-US" sz="2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mbrojtjes</a:t>
            </a:r>
            <a:r>
              <a:rPr lang="en-US" sz="2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së</a:t>
            </a:r>
            <a:r>
              <a:rPr lang="en-US" sz="2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shëndetit</a:t>
            </a:r>
            <a:r>
              <a:rPr lang="en-US" sz="2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en-US" sz="2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mjedisit</a:t>
            </a:r>
            <a:r>
              <a:rPr lang="en-US" sz="2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dhe </a:t>
            </a:r>
            <a:r>
              <a:rPr lang="en-US" sz="2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sigurisë</a:t>
            </a:r>
            <a:r>
              <a:rPr lang="en-US" sz="2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së</a:t>
            </a:r>
            <a:r>
              <a:rPr lang="en-US" sz="2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jetës</a:t>
            </a:r>
            <a:r>
              <a:rPr lang="en-US" sz="2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; </a:t>
            </a:r>
          </a:p>
          <a:p>
            <a:pPr>
              <a:buFont typeface="+mj-lt"/>
              <a:buAutoNum type="arabicPeriod"/>
            </a:pPr>
            <a:r>
              <a:rPr lang="it-IT" sz="2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 drejta e ankimit;</a:t>
            </a:r>
            <a:endParaRPr lang="en-US" sz="2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buFont typeface="+mj-lt"/>
              <a:buAutoNum type="arabicPeriod"/>
            </a:pPr>
            <a:r>
              <a:rPr lang="it-IT" sz="2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 drejta për dëmshpërblim; </a:t>
            </a:r>
            <a:endParaRPr lang="en-US" sz="2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buFont typeface="+mj-lt"/>
              <a:buAutoNum type="arabicPeriod"/>
            </a:pPr>
            <a:r>
              <a:rPr lang="it-IT" sz="2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 drejta e edukimit;</a:t>
            </a:r>
            <a:endParaRPr lang="en-US" sz="2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buFont typeface="+mj-lt"/>
              <a:buAutoNum type="arabicPeriod"/>
            </a:pPr>
            <a:r>
              <a:rPr lang="it-IT" sz="2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 drejta e përdorimit të shërbimeve publike; </a:t>
            </a:r>
            <a:endParaRPr lang="en-US" sz="2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buFont typeface="+mj-lt"/>
              <a:buAutoNum type="arabicPeriod"/>
            </a:pPr>
            <a:r>
              <a:rPr lang="en-US" sz="2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 </a:t>
            </a:r>
            <a:r>
              <a:rPr lang="en-US" sz="2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drejta</a:t>
            </a:r>
            <a:r>
              <a:rPr lang="en-US" sz="2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e </a:t>
            </a:r>
            <a:r>
              <a:rPr lang="en-US" sz="2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organizimit</a:t>
            </a:r>
            <a:r>
              <a:rPr lang="en-US" sz="2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në</a:t>
            </a:r>
            <a:r>
              <a:rPr lang="en-US" sz="2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shoqata</a:t>
            </a:r>
            <a:r>
              <a:rPr lang="en-US" sz="2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ose</a:t>
            </a:r>
            <a:r>
              <a:rPr lang="en-US" sz="2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bashkime</a:t>
            </a:r>
            <a:r>
              <a:rPr lang="en-US" sz="2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për</a:t>
            </a:r>
            <a:r>
              <a:rPr lang="en-US" sz="2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mbrojtjen</a:t>
            </a:r>
            <a:r>
              <a:rPr lang="en-US" sz="2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e </a:t>
            </a:r>
            <a:r>
              <a:rPr lang="en-US" sz="2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interesave</a:t>
            </a:r>
            <a:r>
              <a:rPr lang="en-US" sz="2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të</a:t>
            </a:r>
            <a:r>
              <a:rPr lang="en-US" sz="2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konsumatorëve</a:t>
            </a:r>
            <a:endParaRPr lang="en-US" sz="2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/>
              <a:t>4-P</a:t>
            </a:r>
            <a:r>
              <a:rPr lang="en-US"/>
              <a:t>–et </a:t>
            </a:r>
            <a:r>
              <a:rPr lang="en-US" b="1"/>
              <a:t>e marketingut</a:t>
            </a:r>
          </a:p>
        </p:txBody>
      </p:sp>
      <p:sp>
        <p:nvSpPr>
          <p:cNvPr id="289796" name="Oval 4"/>
          <p:cNvSpPr>
            <a:spLocks noChangeArrowheads="1"/>
          </p:cNvSpPr>
          <p:nvPr/>
        </p:nvSpPr>
        <p:spPr bwMode="auto">
          <a:xfrm>
            <a:off x="3563938" y="2781300"/>
            <a:ext cx="2087562" cy="2016125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Tregu</a:t>
            </a:r>
          </a:p>
          <a:p>
            <a:pPr algn="ctr"/>
            <a:r>
              <a:rPr lang="en-US"/>
              <a:t>(Konsumatoret)</a:t>
            </a:r>
          </a:p>
        </p:txBody>
      </p:sp>
      <p:sp>
        <p:nvSpPr>
          <p:cNvPr id="289797" name="Rectangle 5"/>
          <p:cNvSpPr>
            <a:spLocks noChangeArrowheads="1"/>
          </p:cNvSpPr>
          <p:nvPr/>
        </p:nvSpPr>
        <p:spPr bwMode="auto">
          <a:xfrm>
            <a:off x="1042988" y="4581525"/>
            <a:ext cx="2016125" cy="12239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solidFill>
                  <a:schemeClr val="accent2"/>
                </a:solidFill>
              </a:rPr>
              <a:t>Çmimi</a:t>
            </a:r>
          </a:p>
          <a:p>
            <a:pPr algn="ctr"/>
            <a:r>
              <a:rPr lang="en-US"/>
              <a:t>(Price)</a:t>
            </a:r>
          </a:p>
        </p:txBody>
      </p:sp>
      <p:sp>
        <p:nvSpPr>
          <p:cNvPr id="289798" name="Rectangle 6"/>
          <p:cNvSpPr>
            <a:spLocks noChangeArrowheads="1"/>
          </p:cNvSpPr>
          <p:nvPr/>
        </p:nvSpPr>
        <p:spPr bwMode="auto">
          <a:xfrm>
            <a:off x="971550" y="2276475"/>
            <a:ext cx="2016125" cy="12239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solidFill>
                  <a:schemeClr val="accent2"/>
                </a:solidFill>
              </a:rPr>
              <a:t>Produkti</a:t>
            </a:r>
          </a:p>
          <a:p>
            <a:pPr algn="ctr"/>
            <a:r>
              <a:rPr lang="en-US"/>
              <a:t>(</a:t>
            </a:r>
            <a:r>
              <a:rPr lang="sv-SE" i="1"/>
              <a:t>Product</a:t>
            </a:r>
            <a:r>
              <a:rPr lang="en-US"/>
              <a:t> )</a:t>
            </a:r>
          </a:p>
        </p:txBody>
      </p:sp>
      <p:sp>
        <p:nvSpPr>
          <p:cNvPr id="289799" name="Rectangle 7"/>
          <p:cNvSpPr>
            <a:spLocks noChangeArrowheads="1"/>
          </p:cNvSpPr>
          <p:nvPr/>
        </p:nvSpPr>
        <p:spPr bwMode="auto">
          <a:xfrm>
            <a:off x="6156325" y="2276475"/>
            <a:ext cx="2016125" cy="12239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solidFill>
                  <a:schemeClr val="accent2"/>
                </a:solidFill>
              </a:rPr>
              <a:t>Vendi</a:t>
            </a:r>
          </a:p>
          <a:p>
            <a:pPr algn="ctr"/>
            <a:r>
              <a:rPr lang="en-US"/>
              <a:t>(</a:t>
            </a:r>
            <a:r>
              <a:rPr lang="sv-SE" i="1"/>
              <a:t>Place</a:t>
            </a:r>
            <a:r>
              <a:rPr lang="en-US"/>
              <a:t> )</a:t>
            </a:r>
          </a:p>
        </p:txBody>
      </p:sp>
      <p:sp>
        <p:nvSpPr>
          <p:cNvPr id="289800" name="Rectangle 8"/>
          <p:cNvSpPr>
            <a:spLocks noChangeArrowheads="1"/>
          </p:cNvSpPr>
          <p:nvPr/>
        </p:nvSpPr>
        <p:spPr bwMode="auto">
          <a:xfrm>
            <a:off x="6156325" y="4581525"/>
            <a:ext cx="2016125" cy="12239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>
                <a:solidFill>
                  <a:schemeClr val="accent2"/>
                </a:solidFill>
              </a:rPr>
              <a:t>Promocioni</a:t>
            </a:r>
          </a:p>
          <a:p>
            <a:pPr algn="ctr"/>
            <a:r>
              <a:rPr lang="en-US"/>
              <a:t>(</a:t>
            </a:r>
            <a:r>
              <a:rPr lang="sv-SE" i="1"/>
              <a:t>Promotion</a:t>
            </a:r>
            <a:r>
              <a:rPr lang="en-US"/>
              <a:t> )</a:t>
            </a:r>
          </a:p>
        </p:txBody>
      </p:sp>
      <p:sp>
        <p:nvSpPr>
          <p:cNvPr id="289802" name="Line 10"/>
          <p:cNvSpPr>
            <a:spLocks noChangeShapeType="1"/>
          </p:cNvSpPr>
          <p:nvPr/>
        </p:nvSpPr>
        <p:spPr bwMode="auto">
          <a:xfrm>
            <a:off x="1908175" y="3573463"/>
            <a:ext cx="0" cy="9350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9803" name="Line 11"/>
          <p:cNvSpPr>
            <a:spLocks noChangeShapeType="1"/>
          </p:cNvSpPr>
          <p:nvPr/>
        </p:nvSpPr>
        <p:spPr bwMode="auto">
          <a:xfrm>
            <a:off x="3132138" y="5229225"/>
            <a:ext cx="28797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9804" name="Line 12"/>
          <p:cNvSpPr>
            <a:spLocks noChangeShapeType="1"/>
          </p:cNvSpPr>
          <p:nvPr/>
        </p:nvSpPr>
        <p:spPr bwMode="auto">
          <a:xfrm>
            <a:off x="3132138" y="2565400"/>
            <a:ext cx="28797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9805" name="Line 13"/>
          <p:cNvSpPr>
            <a:spLocks noChangeShapeType="1"/>
          </p:cNvSpPr>
          <p:nvPr/>
        </p:nvSpPr>
        <p:spPr bwMode="auto">
          <a:xfrm>
            <a:off x="7308850" y="3573463"/>
            <a:ext cx="0" cy="9350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9806" name="Line 14"/>
          <p:cNvSpPr>
            <a:spLocks noChangeShapeType="1"/>
          </p:cNvSpPr>
          <p:nvPr/>
        </p:nvSpPr>
        <p:spPr bwMode="auto">
          <a:xfrm>
            <a:off x="2987675" y="2924175"/>
            <a:ext cx="64770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9807" name="Line 15"/>
          <p:cNvSpPr>
            <a:spLocks noChangeShapeType="1"/>
          </p:cNvSpPr>
          <p:nvPr/>
        </p:nvSpPr>
        <p:spPr bwMode="auto">
          <a:xfrm flipV="1">
            <a:off x="3059113" y="4437063"/>
            <a:ext cx="649287" cy="360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9808" name="Line 16"/>
          <p:cNvSpPr>
            <a:spLocks noChangeShapeType="1"/>
          </p:cNvSpPr>
          <p:nvPr/>
        </p:nvSpPr>
        <p:spPr bwMode="auto">
          <a:xfrm flipH="1">
            <a:off x="5580063" y="2997200"/>
            <a:ext cx="504825" cy="287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9809" name="Line 17"/>
          <p:cNvSpPr>
            <a:spLocks noChangeShapeType="1"/>
          </p:cNvSpPr>
          <p:nvPr/>
        </p:nvSpPr>
        <p:spPr bwMode="auto">
          <a:xfrm flipH="1" flipV="1">
            <a:off x="5580063" y="4437063"/>
            <a:ext cx="576262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9425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n-US" b="1" dirty="0"/>
          </a:p>
          <a:p>
            <a:pPr algn="ctr"/>
            <a:endParaRPr lang="en-US" b="1" dirty="0"/>
          </a:p>
          <a:p>
            <a:pPr algn="ctr"/>
            <a:r>
              <a:rPr lang="en-US" b="1" dirty="0"/>
              <a:t>7 P e </a:t>
            </a:r>
            <a:r>
              <a:rPr lang="en-US" b="1" dirty="0" err="1"/>
              <a:t>marketingut</a:t>
            </a:r>
            <a:r>
              <a:rPr lang="en-US" b="1" dirty="0"/>
              <a:t> </a:t>
            </a:r>
            <a:r>
              <a:rPr lang="en-US" b="1" dirty="0" err="1"/>
              <a:t>miks</a:t>
            </a:r>
            <a:r>
              <a:rPr lang="en-US" b="1" dirty="0"/>
              <a:t> </a:t>
            </a:r>
            <a:r>
              <a:rPr lang="en-US" b="1" dirty="0" err="1"/>
              <a:t>te</a:t>
            </a:r>
            <a:r>
              <a:rPr lang="en-US" b="1" dirty="0"/>
              <a:t> </a:t>
            </a:r>
            <a:r>
              <a:rPr lang="en-US" b="1" dirty="0" err="1"/>
              <a:t>sherbimeve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6058581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400" b="1"/>
              <a:t>Funksionet e marketingut dhe politikat kryesore te tij</a:t>
            </a:r>
          </a:p>
        </p:txBody>
      </p:sp>
      <p:sp>
        <p:nvSpPr>
          <p:cNvPr id="269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71500" indent="-571500"/>
            <a:r>
              <a:rPr lang="nb-NO" sz="2200" b="1"/>
              <a:t>Shkembimet shoqerohen me mosperputhje ne sasi dhe ne asortimente te cilat shoqerohen me rrjedhoja ne lidhjet ndermjet prodhuesve dhe konsumatorve:</a:t>
            </a:r>
          </a:p>
          <a:p>
            <a:pPr marL="571500" indent="-571500">
              <a:buFont typeface="Wingdings" pitchFamily="2" charset="2"/>
              <a:buNone/>
            </a:pPr>
            <a:r>
              <a:rPr lang="nb-NO" sz="2200"/>
              <a:t>1.  Specializimi cone ne produkte te njejta, konsumatoret kerkojne shumellojshmeri.</a:t>
            </a:r>
          </a:p>
          <a:p>
            <a:pPr marL="571500" indent="-571500">
              <a:buFont typeface="Wingdings" pitchFamily="2" charset="2"/>
              <a:buNone/>
            </a:pPr>
            <a:r>
              <a:rPr lang="nb-NO" sz="2200"/>
              <a:t>2.   Ndarja hapsinore.Prodhuesit jane te grupuar ne disa zona, klientet jane kudo.</a:t>
            </a:r>
          </a:p>
          <a:p>
            <a:pPr marL="571500" indent="-571500">
              <a:buFont typeface="Wingdings" pitchFamily="2" charset="2"/>
              <a:buNone/>
            </a:pPr>
            <a:r>
              <a:rPr lang="nb-NO" sz="2200"/>
              <a:t>3.   Koha e konsumimit. Prodhuesit prodhojne ne nje kohe dhe klientet i deshirojne ne nje kohe tjeter, te ndryshem nga ajo e prodhimit.</a:t>
            </a:r>
          </a:p>
        </p:txBody>
      </p:sp>
    </p:spTree>
    <p:extLst>
      <p:ext uri="{BB962C8B-B14F-4D97-AF65-F5344CB8AC3E}">
        <p14:creationId xmlns:p14="http://schemas.microsoft.com/office/powerpoint/2010/main" val="2965186822"/>
      </p:ext>
    </p:extLst>
  </p:cSld>
  <p:clrMapOvr>
    <a:masterClrMapping/>
  </p:clrMapOvr>
</p:sld>
</file>

<file path=ppt/theme/theme1.xml><?xml version="1.0" encoding="utf-8"?>
<a:theme xmlns:a="http://schemas.openxmlformats.org/drawingml/2006/main" name="Profile">
  <a:themeElements>
    <a:clrScheme name="Profile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rofile">
      <a:majorFont>
        <a:latin typeface="Verdana"/>
        <a:ea typeface=""/>
        <a:cs typeface="Arial"/>
      </a:majorFont>
      <a:minorFont>
        <a:latin typeface="Verdan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Profile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e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Ocean</Template>
  <TotalTime>1310</TotalTime>
  <Words>3586</Words>
  <Application>Microsoft Office PowerPoint</Application>
  <PresentationFormat>On-screen Show (4:3)</PresentationFormat>
  <Paragraphs>401</Paragraphs>
  <Slides>52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52</vt:i4>
      </vt:variant>
    </vt:vector>
  </HeadingPairs>
  <TitlesOfParts>
    <vt:vector size="57" baseType="lpstr">
      <vt:lpstr>Arial</vt:lpstr>
      <vt:lpstr>Times New Roman</vt:lpstr>
      <vt:lpstr>Verdana</vt:lpstr>
      <vt:lpstr>Wingdings</vt:lpstr>
      <vt:lpstr>Profile</vt:lpstr>
      <vt:lpstr>BAZAT E MARKETINGUT</vt:lpstr>
      <vt:lpstr> C’kuptojme me marketing?</vt:lpstr>
      <vt:lpstr>Evulimi i konceptit te marketingut</vt:lpstr>
      <vt:lpstr>PowerPoint Presentation</vt:lpstr>
      <vt:lpstr>Kritikat ne lidhje me Marketingun:</vt:lpstr>
      <vt:lpstr>Te drejtat me te rendsishme</vt:lpstr>
      <vt:lpstr>4-P–et e marketingut</vt:lpstr>
      <vt:lpstr>PowerPoint Presentation</vt:lpstr>
      <vt:lpstr>Funksionet e marketingut dhe politikat kryesore te tij</vt:lpstr>
      <vt:lpstr>Funksionet e marketingut dhe politikat kryesore te tij</vt:lpstr>
      <vt:lpstr>Tregu</vt:lpstr>
      <vt:lpstr>PRODUKTI</vt:lpstr>
      <vt:lpstr>Nocioni i produktit</vt:lpstr>
      <vt:lpstr>Nivelet e produktit</vt:lpstr>
      <vt:lpstr>Hierarkia e produkteve</vt:lpstr>
      <vt:lpstr>Klasifikimi i produkteve</vt:lpstr>
      <vt:lpstr>Klasifikimi i produkteve</vt:lpstr>
      <vt:lpstr>Drejtimi i games se produkteve</vt:lpstr>
      <vt:lpstr>Gjeresia, thellesia dhe gjatesia e games</vt:lpstr>
      <vt:lpstr>Karakteristikat e sherbimeve</vt:lpstr>
      <vt:lpstr>Gama,linja dhe miksi i produkteve</vt:lpstr>
      <vt:lpstr>CIKLI I JETES SE PRODUKTEVE</vt:lpstr>
      <vt:lpstr>CIKLI I JETËS SË PRODUKTEVE</vt:lpstr>
      <vt:lpstr>CIKLI I JETES SE PRODUKTEVE TE VECANTA</vt:lpstr>
      <vt:lpstr>CIKLI I JETES SE PRODUKTEVE TE VECANTA</vt:lpstr>
      <vt:lpstr>Fazat e ciklit te jetes  se produkteve</vt:lpstr>
      <vt:lpstr>PowerPoint Presentation</vt:lpstr>
      <vt:lpstr>Fazat e ciklit te jetes  se produkteve</vt:lpstr>
      <vt:lpstr>Fazat e ciklit te jetes  se produkteve</vt:lpstr>
      <vt:lpstr>PowerPoint Presentation</vt:lpstr>
      <vt:lpstr>Fazat e ciklit te jetes  se produkteve</vt:lpstr>
      <vt:lpstr>PARAQITJA DHE MARKIMI I PRODUKTEVE</vt:lpstr>
      <vt:lpstr>Përdorimi i markës justifikohet për 5 arsye: </vt:lpstr>
      <vt:lpstr>Nivelet e njohjes se nje marke</vt:lpstr>
      <vt:lpstr>Nje marke apo shume marka</vt:lpstr>
      <vt:lpstr>Strategjite e markave</vt:lpstr>
      <vt:lpstr>Produkti i ri dhe Inovacioni</vt:lpstr>
      <vt:lpstr>Natyra dhe rendesia e risise se produkteve</vt:lpstr>
      <vt:lpstr>Faktoret qe veshtersojne hedhjen e produkteve te reja:</vt:lpstr>
      <vt:lpstr>Inovacioni.  Rreziqet dhe risitë</vt:lpstr>
      <vt:lpstr>Përse në Shqipëri nuk ka inovacione?</vt:lpstr>
      <vt:lpstr>Pas planifikimit dhe hartimit të strategjisë, fazat kryesore të zhvillimit të produktit të ri janë: </vt:lpstr>
      <vt:lpstr>Gjenerimi i ideve Metodat e krijmtarise</vt:lpstr>
      <vt:lpstr>  Gjenerimi i ideve.  Burimet e ideve te produkteve te reja </vt:lpstr>
      <vt:lpstr>Filtrimi</vt:lpstr>
      <vt:lpstr>Zhvillimi dhe testimi i konceptit</vt:lpstr>
      <vt:lpstr>4 . Strategjia e zhvillimit të marketingut</vt:lpstr>
      <vt:lpstr>5 . Analizimi i bizneseve </vt:lpstr>
      <vt:lpstr>6. Zhvillimi i produktit</vt:lpstr>
      <vt:lpstr>7. Testet marketing</vt:lpstr>
      <vt:lpstr>8. Hedhja  (Lançimi)</vt:lpstr>
      <vt:lpstr>Menyra e organizmit te drejtimit te produkteve te reja:</vt:lpstr>
    </vt:vector>
  </TitlesOfParts>
  <Company>Familja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FORMIMI</dc:title>
  <dc:creator>Sidita</dc:creator>
  <cp:lastModifiedBy>Lumni</cp:lastModifiedBy>
  <cp:revision>85</cp:revision>
  <dcterms:created xsi:type="dcterms:W3CDTF">2006-11-04T20:01:06Z</dcterms:created>
  <dcterms:modified xsi:type="dcterms:W3CDTF">2021-01-30T14:43:20Z</dcterms:modified>
</cp:coreProperties>
</file>